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43"/>
  </p:notesMasterIdLst>
  <p:sldIdLst>
    <p:sldId id="256" r:id="rId5"/>
    <p:sldId id="257" r:id="rId6"/>
    <p:sldId id="258" r:id="rId7"/>
    <p:sldId id="259" r:id="rId8"/>
    <p:sldId id="260" r:id="rId9"/>
    <p:sldId id="261" r:id="rId10"/>
    <p:sldId id="262" r:id="rId11"/>
    <p:sldId id="276" r:id="rId12"/>
    <p:sldId id="263" r:id="rId13"/>
    <p:sldId id="278" r:id="rId14"/>
    <p:sldId id="283" r:id="rId15"/>
    <p:sldId id="264" r:id="rId16"/>
    <p:sldId id="279" r:id="rId17"/>
    <p:sldId id="280" r:id="rId18"/>
    <p:sldId id="281" r:id="rId19"/>
    <p:sldId id="284" r:id="rId20"/>
    <p:sldId id="282" r:id="rId21"/>
    <p:sldId id="285" r:id="rId22"/>
    <p:sldId id="287" r:id="rId23"/>
    <p:sldId id="288" r:id="rId24"/>
    <p:sldId id="265" r:id="rId25"/>
    <p:sldId id="266" r:id="rId26"/>
    <p:sldId id="267" r:id="rId27"/>
    <p:sldId id="289" r:id="rId28"/>
    <p:sldId id="268" r:id="rId29"/>
    <p:sldId id="290" r:id="rId30"/>
    <p:sldId id="292" r:id="rId31"/>
    <p:sldId id="291" r:id="rId32"/>
    <p:sldId id="270" r:id="rId33"/>
    <p:sldId id="271" r:id="rId34"/>
    <p:sldId id="272" r:id="rId35"/>
    <p:sldId id="273" r:id="rId36"/>
    <p:sldId id="274" r:id="rId37"/>
    <p:sldId id="275" r:id="rId38"/>
    <p:sldId id="293" r:id="rId39"/>
    <p:sldId id="294" r:id="rId40"/>
    <p:sldId id="295" r:id="rId41"/>
    <p:sldId id="296" r:id="rId42"/>
  </p:sldIdLst>
  <p:sldSz cx="9144000" cy="5143500" type="screen16x9"/>
  <p:notesSz cx="6858000" cy="9144000"/>
  <p:embeddedFontLst>
    <p:embeddedFont>
      <p:font typeface="Calibri" panose="020F0502020204030204" pitchFamily="34" charset="0"/>
      <p:regular r:id="rId44"/>
      <p:bold r:id="rId45"/>
      <p:italic r:id="rId46"/>
      <p:boldItalic r:id="rId47"/>
    </p:embeddedFont>
    <p:embeddedFont>
      <p:font typeface="Lato" panose="020F0502020204030203" pitchFamily="34" charset="0"/>
      <p:regular r:id="rId48"/>
      <p:bold r:id="rId49"/>
      <p:italic r:id="rId50"/>
      <p:boldItalic r:id="rId51"/>
    </p:embeddedFont>
    <p:embeddedFont>
      <p:font typeface="Open Sans" panose="020B0606030504020204" pitchFamily="34" charset="0"/>
      <p:regular r:id="rId52"/>
      <p:bold r:id="rId53"/>
      <p:italic r:id="rId54"/>
      <p:boldItalic r:id="rId55"/>
    </p:embeddedFont>
    <p:embeddedFont>
      <p:font typeface="Open Sans ExtraBold" panose="020B0906030804020204" pitchFamily="34" charset="0"/>
      <p:bold r:id="rId56"/>
      <p:boldItalic r:id="rId57"/>
    </p:embeddedFont>
    <p:embeddedFont>
      <p:font typeface="Open Sans Light" panose="020B0306030504020204" pitchFamily="34" charset="0"/>
      <p:regular r:id="rId58"/>
      <p:bold r:id="rId59"/>
      <p:italic r:id="rId60"/>
      <p:boldItalic r:id="rId61"/>
    </p:embeddedFont>
    <p:embeddedFont>
      <p:font typeface="Segoe UI" panose="020B0502040204020203" pitchFamily="34" charset="0"/>
      <p:regular r:id="rId62"/>
      <p:bold r:id="rId63"/>
      <p:italic r:id="rId64"/>
      <p:boldItalic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1A3C"/>
    <a:srgbClr val="5758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B9279FD-919E-497D-B708-A546C1E4289F}">
  <a:tblStyle styleId="{5B9279FD-919E-497D-B708-A546C1E4289F}" styleName="Table_0">
    <a:wholeTbl>
      <a:tcTxStyle b="off" i="off">
        <a:font>
          <a:latin typeface="Arial"/>
          <a:ea typeface="Arial"/>
          <a:cs typeface="Arial"/>
        </a:font>
        <a:srgbClr val="002D62"/>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2D62"/>
              </a:solidFill>
              <a:prstDash val="solid"/>
              <a:round/>
              <a:headEnd type="none" w="sm" len="sm"/>
              <a:tailEnd type="none" w="sm" len="sm"/>
            </a:ln>
          </a:top>
          <a:bottom>
            <a:ln w="9525" cap="flat" cmpd="sng">
              <a:solidFill>
                <a:srgbClr val="002D62"/>
              </a:solidFill>
              <a:prstDash val="solid"/>
              <a:round/>
              <a:headEnd type="none" w="sm" len="sm"/>
              <a:tailEnd type="none" w="sm" len="sm"/>
            </a:ln>
          </a:bottom>
          <a:insideH>
            <a:ln w="9525" cap="flat" cmpd="sng">
              <a:solidFill>
                <a:srgbClr val="002D62"/>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op>
            <a:ln w="9525" cap="flat" cmpd="sng">
              <a:solidFill>
                <a:srgbClr val="002D62"/>
              </a:solidFill>
              <a:prstDash val="solid"/>
              <a:round/>
              <a:headEnd type="none" w="sm" len="sm"/>
              <a:tailEnd type="none" w="sm" len="sm"/>
            </a:ln>
          </a:top>
          <a:bottom>
            <a:ln w="9525" cap="flat" cmpd="sng">
              <a:solidFill>
                <a:srgbClr val="002D62"/>
              </a:solidFill>
              <a:prstDash val="solid"/>
              <a:round/>
              <a:headEnd type="none" w="sm" len="sm"/>
              <a:tailEnd type="none" w="sm" len="sm"/>
            </a:ln>
          </a:bottom>
          <a:insideH>
            <a:ln w="9525" cap="flat" cmpd="sng">
              <a:solidFill>
                <a:srgbClr val="002D62"/>
              </a:solidFill>
              <a:prstDash val="solid"/>
              <a:round/>
              <a:headEnd type="none" w="sm" len="sm"/>
              <a:tailEnd type="none" w="sm" len="sm"/>
            </a:ln>
          </a:insideH>
        </a:tcBdr>
        <a:fill>
          <a:solidFill>
            <a:srgbClr val="F2F0E2"/>
          </a:solidFill>
        </a:fill>
      </a:tcStyle>
    </a:band1H>
    <a:band2H>
      <a:tcTxStyle b="off" i="off"/>
      <a:tcStyle>
        <a:tcBdr>
          <a:top>
            <a:ln w="9525" cap="flat" cmpd="sng">
              <a:solidFill>
                <a:srgbClr val="002D62"/>
              </a:solidFill>
              <a:prstDash val="solid"/>
              <a:round/>
              <a:headEnd type="none" w="sm" len="sm"/>
              <a:tailEnd type="none" w="sm" len="sm"/>
            </a:ln>
          </a:top>
          <a:bottom>
            <a:ln w="9525" cap="flat" cmpd="sng">
              <a:solidFill>
                <a:srgbClr val="002D62"/>
              </a:solidFill>
              <a:prstDash val="solid"/>
              <a:round/>
              <a:headEnd type="none" w="sm" len="sm"/>
              <a:tailEnd type="none" w="sm" len="sm"/>
            </a:ln>
          </a:bottom>
          <a:insideH>
            <a:ln w="9525" cap="flat" cmpd="sng">
              <a:solidFill>
                <a:srgbClr val="002D62"/>
              </a:solidFill>
              <a:prstDash val="solid"/>
              <a:round/>
              <a:headEnd type="none" w="sm" len="sm"/>
              <a:tailEnd type="none" w="sm" len="sm"/>
            </a:ln>
          </a:insideH>
        </a:tcBdr>
        <a:fill>
          <a:solidFill>
            <a:srgbClr val="FFFFFF"/>
          </a:solidFill>
        </a:fill>
      </a:tcStyle>
    </a:band2H>
    <a:band1V>
      <a:tcTxStyle b="off" i="off"/>
      <a:tcStyle>
        <a:tcBdr>
          <a:top>
            <a:ln w="9525" cap="flat" cmpd="sng">
              <a:solidFill>
                <a:srgbClr val="002D62"/>
              </a:solidFill>
              <a:prstDash val="solid"/>
              <a:round/>
              <a:headEnd type="none" w="sm" len="sm"/>
              <a:tailEnd type="none" w="sm" len="sm"/>
            </a:ln>
          </a:top>
          <a:bottom>
            <a:ln w="9525" cap="flat" cmpd="sng">
              <a:solidFill>
                <a:srgbClr val="002D62"/>
              </a:solidFill>
              <a:prstDash val="solid"/>
              <a:round/>
              <a:headEnd type="none" w="sm" len="sm"/>
              <a:tailEnd type="none" w="sm" len="sm"/>
            </a:ln>
          </a:bottom>
          <a:insideH>
            <a:ln w="9525" cap="flat" cmpd="sng">
              <a:solidFill>
                <a:srgbClr val="002D62"/>
              </a:solidFill>
              <a:prstDash val="solid"/>
              <a:round/>
              <a:headEnd type="none" w="sm" len="sm"/>
              <a:tailEnd type="none" w="sm" len="sm"/>
            </a:ln>
          </a:insideH>
        </a:tcBdr>
        <a:fill>
          <a:solidFill>
            <a:srgbClr val="FFFFFF"/>
          </a:solidFill>
        </a:fill>
      </a:tcStyle>
    </a:band1V>
    <a:band2V>
      <a:tcTxStyle b="off" i="off"/>
      <a:tcStyle>
        <a:tcBdr>
          <a:top>
            <a:ln w="9525" cap="flat" cmpd="sng">
              <a:solidFill>
                <a:srgbClr val="002D62"/>
              </a:solidFill>
              <a:prstDash val="solid"/>
              <a:round/>
              <a:headEnd type="none" w="sm" len="sm"/>
              <a:tailEnd type="none" w="sm" len="sm"/>
            </a:ln>
          </a:top>
          <a:bottom>
            <a:ln w="9525" cap="flat" cmpd="sng">
              <a:solidFill>
                <a:srgbClr val="002D62"/>
              </a:solidFill>
              <a:prstDash val="solid"/>
              <a:round/>
              <a:headEnd type="none" w="sm" len="sm"/>
              <a:tailEnd type="none" w="sm" len="sm"/>
            </a:ln>
          </a:bottom>
          <a:insideH>
            <a:ln w="9525" cap="flat" cmpd="sng">
              <a:solidFill>
                <a:srgbClr val="002D62"/>
              </a:solidFill>
              <a:prstDash val="solid"/>
              <a:round/>
              <a:headEnd type="none" w="sm" len="sm"/>
              <a:tailEnd type="none" w="sm" len="sm"/>
            </a:ln>
          </a:insideH>
        </a:tcBdr>
        <a:fill>
          <a:solidFill>
            <a:srgbClr val="F2F0E2"/>
          </a:solidFill>
        </a:fill>
      </a:tcStyle>
    </a:band2V>
    <a:lastCol>
      <a:tcTxStyle b="on" i="off">
        <a:font>
          <a:latin typeface="Arial"/>
          <a:ea typeface="Arial"/>
          <a:cs typeface="Arial"/>
        </a:font>
        <a:srgbClr val="002D62"/>
      </a:tcTxStyle>
      <a:tcStyle>
        <a:tcBdr>
          <a:top>
            <a:ln w="9525" cap="flat" cmpd="sng">
              <a:solidFill>
                <a:srgbClr val="002D62"/>
              </a:solidFill>
              <a:prstDash val="solid"/>
              <a:round/>
              <a:headEnd type="none" w="sm" len="sm"/>
              <a:tailEnd type="none" w="sm" len="sm"/>
            </a:ln>
          </a:top>
          <a:bottom>
            <a:ln w="9525" cap="flat" cmpd="sng">
              <a:solidFill>
                <a:srgbClr val="002D62"/>
              </a:solidFill>
              <a:prstDash val="solid"/>
              <a:round/>
              <a:headEnd type="none" w="sm" len="sm"/>
              <a:tailEnd type="none" w="sm" len="sm"/>
            </a:ln>
          </a:bottom>
          <a:insideH>
            <a:ln w="9525" cap="flat" cmpd="sng">
              <a:solidFill>
                <a:srgbClr val="002D62"/>
              </a:solidFill>
              <a:prstDash val="solid"/>
              <a:round/>
              <a:headEnd type="none" w="sm" len="sm"/>
              <a:tailEnd type="none" w="sm" len="sm"/>
            </a:ln>
          </a:insideH>
        </a:tcBdr>
      </a:tcStyle>
    </a:lastCol>
    <a:firstCol>
      <a:tcTxStyle b="on" i="off">
        <a:font>
          <a:latin typeface="Arial"/>
          <a:ea typeface="Arial"/>
          <a:cs typeface="Arial"/>
        </a:font>
        <a:srgbClr val="002D62"/>
      </a:tcTxStyle>
      <a:tcStyle>
        <a:tcBdr>
          <a:top>
            <a:ln w="9525" cap="flat" cmpd="sng">
              <a:solidFill>
                <a:srgbClr val="002D62"/>
              </a:solidFill>
              <a:prstDash val="solid"/>
              <a:round/>
              <a:headEnd type="none" w="sm" len="sm"/>
              <a:tailEnd type="none" w="sm" len="sm"/>
            </a:ln>
          </a:top>
          <a:bottom>
            <a:ln w="9525" cap="flat" cmpd="sng">
              <a:solidFill>
                <a:srgbClr val="002D62"/>
              </a:solidFill>
              <a:prstDash val="solid"/>
              <a:round/>
              <a:headEnd type="none" w="sm" len="sm"/>
              <a:tailEnd type="none" w="sm" len="sm"/>
            </a:ln>
          </a:bottom>
          <a:insideH>
            <a:ln w="9525" cap="flat" cmpd="sng">
              <a:solidFill>
                <a:srgbClr val="002D62"/>
              </a:solidFill>
              <a:prstDash val="solid"/>
              <a:round/>
              <a:headEnd type="none" w="sm" len="sm"/>
              <a:tailEnd type="none" w="sm" len="sm"/>
            </a:ln>
          </a:insideH>
        </a:tcBdr>
      </a:tcStyle>
    </a:firstCol>
    <a:lastRow>
      <a:tcTxStyle b="on" i="off">
        <a:font>
          <a:latin typeface="Arial"/>
          <a:ea typeface="Arial"/>
          <a:cs typeface="Arial"/>
        </a:font>
        <a:srgbClr val="002D62"/>
      </a:tcTxStyle>
      <a:tcStyle>
        <a:tcBdr>
          <a:top>
            <a:ln w="9525" cap="flat" cmpd="sng">
              <a:solidFill>
                <a:srgbClr val="002D62"/>
              </a:solidFill>
              <a:prstDash val="solid"/>
              <a:round/>
              <a:headEnd type="none" w="sm" len="sm"/>
              <a:tailEnd type="none" w="sm" len="sm"/>
            </a:ln>
          </a:top>
          <a:bottom>
            <a:ln w="9525" cap="flat" cmpd="sng">
              <a:solidFill>
                <a:srgbClr val="002D62"/>
              </a:solidFill>
              <a:prstDash val="solid"/>
              <a:round/>
              <a:headEnd type="none" w="sm" len="sm"/>
              <a:tailEnd type="none" w="sm" len="sm"/>
            </a:ln>
          </a:bottom>
          <a:insideH>
            <a:ln w="9525" cap="flat" cmpd="sng">
              <a:solidFill>
                <a:srgbClr val="002D62"/>
              </a:solidFill>
              <a:prstDash val="solid"/>
              <a:round/>
              <a:headEnd type="none" w="sm" len="sm"/>
              <a:tailEnd type="none" w="sm" len="sm"/>
            </a:ln>
          </a:insideH>
        </a:tcBdr>
        <a:fill>
          <a:solidFill>
            <a:srgbClr val="FFFFFF"/>
          </a:solidFill>
        </a:fill>
      </a:tcStyle>
    </a:lastRow>
    <a:seCell>
      <a:tcTxStyle b="off" i="off"/>
      <a:tcStyle>
        <a:tcBdr/>
      </a:tcStyle>
    </a:seCell>
    <a:swCell>
      <a:tcTxStyle b="off" i="off"/>
      <a:tcStyle>
        <a:tcBdr/>
      </a:tcStyle>
    </a:swCell>
    <a:firstRow>
      <a:tcTxStyle b="on" i="off">
        <a:font>
          <a:latin typeface="Arial"/>
          <a:ea typeface="Arial"/>
          <a:cs typeface="Arial"/>
        </a:font>
        <a:srgbClr val="002D62"/>
      </a:tcTxStyle>
      <a:tcStyle>
        <a:tcBdr>
          <a:top>
            <a:ln w="9525" cap="flat" cmpd="sng">
              <a:solidFill>
                <a:srgbClr val="002D62"/>
              </a:solidFill>
              <a:prstDash val="solid"/>
              <a:round/>
              <a:headEnd type="none" w="sm" len="sm"/>
              <a:tailEnd type="none" w="sm" len="sm"/>
            </a:ln>
          </a:top>
          <a:bottom>
            <a:ln w="9525" cap="flat" cmpd="sng">
              <a:solidFill>
                <a:srgbClr val="002D62"/>
              </a:solidFill>
              <a:prstDash val="solid"/>
              <a:round/>
              <a:headEnd type="none" w="sm" len="sm"/>
              <a:tailEnd type="none" w="sm" len="sm"/>
            </a:ln>
          </a:bottom>
          <a:insideH>
            <a:ln w="9525" cap="flat" cmpd="sng">
              <a:solidFill>
                <a:srgbClr val="002D62"/>
              </a:solidFill>
              <a:prstDash val="solid"/>
              <a:round/>
              <a:headEnd type="none" w="sm" len="sm"/>
              <a:tailEnd type="none" w="sm" len="sm"/>
            </a:ln>
          </a:insideH>
        </a:tcBdr>
        <a:fill>
          <a:solidFill>
            <a:srgbClr val="FFFFFF"/>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60"/>
  </p:normalViewPr>
  <p:slideViewPr>
    <p:cSldViewPr snapToGrid="0">
      <p:cViewPr varScale="1">
        <p:scale>
          <a:sx n="138" d="100"/>
          <a:sy n="138" d="100"/>
        </p:scale>
        <p:origin x="11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font" Target="fonts/font4.fntdata"/><Relationship Id="rId63" Type="http://schemas.openxmlformats.org/officeDocument/2006/relationships/font" Target="fonts/font20.fntdata"/><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2.fntdata"/><Relationship Id="rId53" Type="http://schemas.openxmlformats.org/officeDocument/2006/relationships/font" Target="fonts/font10.fntdata"/><Relationship Id="rId58" Type="http://schemas.openxmlformats.org/officeDocument/2006/relationships/font" Target="fonts/font15.fntdata"/><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font" Target="fonts/font18.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font" Target="fonts/font13.fntdata"/><Relationship Id="rId64" Type="http://schemas.openxmlformats.org/officeDocument/2006/relationships/font" Target="fonts/font21.fntdata"/><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3.fntdata"/><Relationship Id="rId59" Type="http://schemas.openxmlformats.org/officeDocument/2006/relationships/font" Target="fonts/font16.fntdata"/><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1.fntdata"/><Relationship Id="rId62" Type="http://schemas.openxmlformats.org/officeDocument/2006/relationships/font" Target="fonts/font19.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6.fntdata"/><Relationship Id="rId57" Type="http://schemas.openxmlformats.org/officeDocument/2006/relationships/font" Target="fonts/font14.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1.fntdata"/><Relationship Id="rId52" Type="http://schemas.openxmlformats.org/officeDocument/2006/relationships/font" Target="fonts/font9.fntdata"/><Relationship Id="rId60" Type="http://schemas.openxmlformats.org/officeDocument/2006/relationships/font" Target="fonts/font17.fntdata"/><Relationship Id="rId65" Type="http://schemas.openxmlformats.org/officeDocument/2006/relationships/font" Target="fonts/font22.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7.fntdata"/><Relationship Id="rId55"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 name="Google Shape;6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97751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93495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59842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955422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875956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09262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804186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315068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38210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2" name="Google Shape;192;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3561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5ff5d579f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7" name="Google Shape;237;g15ff5d579fb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Will it positively influence our organisational capacity?</a:t>
            </a:r>
            <a:endParaRPr/>
          </a:p>
          <a:p>
            <a:pPr marL="0" lvl="0" indent="0" algn="l" rtl="0">
              <a:spcBef>
                <a:spcPts val="1000"/>
              </a:spcBef>
              <a:spcAft>
                <a:spcPts val="0"/>
              </a:spcAft>
              <a:buNone/>
            </a:pPr>
            <a:r>
              <a:rPr lang="en-GB" i="1">
                <a:solidFill>
                  <a:schemeClr val="dk1"/>
                </a:solidFill>
                <a:latin typeface="Open Sans"/>
                <a:ea typeface="Open Sans"/>
                <a:cs typeface="Open Sans"/>
                <a:sym typeface="Open Sans"/>
              </a:rPr>
              <a:t>Does to centre and preference the voices and experiences of young people?</a:t>
            </a:r>
            <a:endParaRPr i="1">
              <a:solidFill>
                <a:schemeClr val="dk1"/>
              </a:solidFill>
              <a:latin typeface="Open Sans"/>
              <a:ea typeface="Open Sans"/>
              <a:cs typeface="Open Sans"/>
              <a:sym typeface="Open Sans"/>
            </a:endParaRPr>
          </a:p>
          <a:p>
            <a:pPr marL="0" lvl="0" indent="0" algn="l" rtl="0">
              <a:spcBef>
                <a:spcPts val="1000"/>
              </a:spcBef>
              <a:spcAft>
                <a:spcPts val="0"/>
              </a:spcAft>
              <a:buNone/>
            </a:pPr>
            <a:endParaRPr i="1">
              <a:solidFill>
                <a:schemeClr val="dk1"/>
              </a:solidFill>
              <a:latin typeface="Open Sans"/>
              <a:ea typeface="Open Sans"/>
              <a:cs typeface="Open Sans"/>
              <a:sym typeface="Open Sans"/>
            </a:endParaRPr>
          </a:p>
          <a:p>
            <a:pPr marL="0" lvl="0" indent="0" algn="l" rtl="0">
              <a:spcBef>
                <a:spcPts val="1000"/>
              </a:spcBef>
              <a:spcAft>
                <a:spcPts val="0"/>
              </a:spcAft>
              <a:buNone/>
            </a:pPr>
            <a:r>
              <a:rPr lang="en-GB" i="1">
                <a:solidFill>
                  <a:schemeClr val="dk1"/>
                </a:solidFill>
                <a:latin typeface="Open Sans"/>
                <a:ea typeface="Open Sans"/>
                <a:cs typeface="Open Sans"/>
                <a:sym typeface="Open Sans"/>
              </a:rPr>
              <a:t>Does it fit in the ecosystem?</a:t>
            </a:r>
            <a:endParaRPr i="1">
              <a:solidFill>
                <a:schemeClr val="dk1"/>
              </a:solidFill>
              <a:latin typeface="Open Sans"/>
              <a:ea typeface="Open Sans"/>
              <a:cs typeface="Open Sans"/>
              <a:sym typeface="Open Sans"/>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15ff5d579f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7" name="Google Shape;237;g15ff5d579fb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Will it positively influence our organisational capacity?</a:t>
            </a:r>
            <a:endParaRPr/>
          </a:p>
          <a:p>
            <a:pPr marL="0" lvl="0" indent="0" algn="l" rtl="0">
              <a:spcBef>
                <a:spcPts val="1000"/>
              </a:spcBef>
              <a:spcAft>
                <a:spcPts val="0"/>
              </a:spcAft>
              <a:buNone/>
            </a:pPr>
            <a:r>
              <a:rPr lang="en-GB" i="1">
                <a:solidFill>
                  <a:schemeClr val="dk1"/>
                </a:solidFill>
                <a:latin typeface="Open Sans"/>
                <a:ea typeface="Open Sans"/>
                <a:cs typeface="Open Sans"/>
                <a:sym typeface="Open Sans"/>
              </a:rPr>
              <a:t>Does to centre and preference the voices and experiences of young people?</a:t>
            </a:r>
            <a:endParaRPr i="1">
              <a:solidFill>
                <a:schemeClr val="dk1"/>
              </a:solidFill>
              <a:latin typeface="Open Sans"/>
              <a:ea typeface="Open Sans"/>
              <a:cs typeface="Open Sans"/>
              <a:sym typeface="Open Sans"/>
            </a:endParaRPr>
          </a:p>
          <a:p>
            <a:pPr marL="0" lvl="0" indent="0" algn="l" rtl="0">
              <a:spcBef>
                <a:spcPts val="1000"/>
              </a:spcBef>
              <a:spcAft>
                <a:spcPts val="0"/>
              </a:spcAft>
              <a:buNone/>
            </a:pPr>
            <a:endParaRPr i="1">
              <a:solidFill>
                <a:schemeClr val="dk1"/>
              </a:solidFill>
              <a:latin typeface="Open Sans"/>
              <a:ea typeface="Open Sans"/>
              <a:cs typeface="Open Sans"/>
              <a:sym typeface="Open Sans"/>
            </a:endParaRPr>
          </a:p>
          <a:p>
            <a:pPr marL="0" lvl="0" indent="0" algn="l" rtl="0">
              <a:spcBef>
                <a:spcPts val="1000"/>
              </a:spcBef>
              <a:spcAft>
                <a:spcPts val="0"/>
              </a:spcAft>
              <a:buNone/>
            </a:pPr>
            <a:r>
              <a:rPr lang="en-GB" i="1">
                <a:solidFill>
                  <a:schemeClr val="dk1"/>
                </a:solidFill>
                <a:latin typeface="Open Sans"/>
                <a:ea typeface="Open Sans"/>
                <a:cs typeface="Open Sans"/>
                <a:sym typeface="Open Sans"/>
              </a:rPr>
              <a:t>Does it fit in the ecosystem?</a:t>
            </a:r>
            <a:endParaRPr i="1">
              <a:solidFill>
                <a:schemeClr val="dk1"/>
              </a:solidFill>
              <a:latin typeface="Open Sans"/>
              <a:ea typeface="Open Sans"/>
              <a:cs typeface="Open Sans"/>
              <a:sym typeface="Open Sans"/>
            </a:endParaRPr>
          </a:p>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11942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5ff5d579fb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g15ff5d579fb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Will it benefit </a:t>
            </a:r>
            <a:endParaRPr/>
          </a:p>
        </p:txBody>
      </p:sp>
    </p:spTree>
    <p:extLst>
      <p:ext uri="{BB962C8B-B14F-4D97-AF65-F5344CB8AC3E}">
        <p14:creationId xmlns:p14="http://schemas.microsoft.com/office/powerpoint/2010/main" val="367914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5ff5d579fb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1" name="Google Shape;281;g15ff5d579fb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Will it benefit </a:t>
            </a:r>
            <a:endParaRPr/>
          </a:p>
        </p:txBody>
      </p:sp>
    </p:spTree>
    <p:extLst>
      <p:ext uri="{BB962C8B-B14F-4D97-AF65-F5344CB8AC3E}">
        <p14:creationId xmlns:p14="http://schemas.microsoft.com/office/powerpoint/2010/main" val="868806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161c4808558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g161c4808558_0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Will it benefit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7" name="Google Shape;427;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6" name="Google Shape;43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i="1">
                <a:solidFill>
                  <a:schemeClr val="dk1"/>
                </a:solidFill>
                <a:latin typeface="Open Sans"/>
                <a:ea typeface="Open Sans"/>
                <a:cs typeface="Open Sans"/>
                <a:sym typeface="Open Sans"/>
              </a:rPr>
              <a:t>Capabilities:</a:t>
            </a:r>
            <a:endParaRPr i="1">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GB" i="1">
                <a:solidFill>
                  <a:schemeClr val="dk1"/>
                </a:solidFill>
                <a:highlight>
                  <a:srgbClr val="FFFF00"/>
                </a:highlight>
                <a:latin typeface="Open Sans"/>
                <a:ea typeface="Open Sans"/>
                <a:cs typeface="Open Sans"/>
                <a:sym typeface="Open Sans"/>
              </a:rPr>
              <a:t>Impact-driven staff - recognising and valuing lived experience of staff as central to their ability and motivation to perform their role</a:t>
            </a:r>
            <a:endParaRPr i="1">
              <a:solidFill>
                <a:schemeClr val="dk1"/>
              </a:solidFill>
              <a:highlight>
                <a:srgbClr val="FFFF00"/>
              </a:highlight>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GB" i="1">
                <a:solidFill>
                  <a:schemeClr val="dk1"/>
                </a:solidFill>
                <a:latin typeface="Open Sans"/>
                <a:ea typeface="Open Sans"/>
                <a:cs typeface="Open Sans"/>
                <a:sym typeface="Open Sans"/>
              </a:rPr>
              <a:t>Financial Power</a:t>
            </a:r>
            <a:endParaRPr i="1">
              <a:solidFill>
                <a:schemeClr val="dk1"/>
              </a:solidFill>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GB" i="1">
                <a:solidFill>
                  <a:schemeClr val="dk1"/>
                </a:solidFill>
                <a:latin typeface="Open Sans"/>
                <a:ea typeface="Open Sans"/>
                <a:cs typeface="Open Sans"/>
                <a:sym typeface="Open Sans"/>
              </a:rPr>
              <a:t>Innovation</a:t>
            </a:r>
            <a:endParaRPr i="1">
              <a:solidFill>
                <a:schemeClr val="dk1"/>
              </a:solidFill>
              <a:latin typeface="Open Sans"/>
              <a:ea typeface="Open Sans"/>
              <a:cs typeface="Open Sans"/>
              <a:sym typeface="Open Sans"/>
            </a:endParaRPr>
          </a:p>
          <a:p>
            <a:pPr marL="0" lvl="0" indent="0" algn="l" rtl="0">
              <a:lnSpc>
                <a:spcPct val="100000"/>
              </a:lnSpc>
              <a:spcBef>
                <a:spcPts val="0"/>
              </a:spcBef>
              <a:spcAft>
                <a:spcPts val="0"/>
              </a:spcAft>
              <a:buSzPts val="1100"/>
              <a:buNone/>
            </a:pPr>
            <a:r>
              <a:rPr lang="en-GB" i="1">
                <a:highlight>
                  <a:srgbClr val="FFFF00"/>
                </a:highlight>
                <a:latin typeface="Open Sans"/>
                <a:ea typeface="Open Sans"/>
                <a:cs typeface="Open Sans"/>
                <a:sym typeface="Open Sans"/>
              </a:rPr>
              <a:t>Leading youth engagement - </a:t>
            </a:r>
            <a:r>
              <a:rPr lang="en-GB" i="1">
                <a:latin typeface="Open Sans"/>
                <a:ea typeface="Open Sans"/>
                <a:cs typeface="Open Sans"/>
                <a:sym typeface="Open Sans"/>
              </a:rPr>
              <a:t>employing culturally informed, effective mechanisms for enabling and amplifying the voices of young First Nations people</a:t>
            </a:r>
            <a:endParaRPr i="1">
              <a:latin typeface="Open Sans"/>
              <a:ea typeface="Open Sans"/>
              <a:cs typeface="Open Sans"/>
              <a:sym typeface="Open Sans"/>
            </a:endParaRPr>
          </a:p>
          <a:p>
            <a:pPr marL="0" lvl="0" indent="0" algn="l" rtl="0">
              <a:lnSpc>
                <a:spcPct val="100000"/>
              </a:lnSpc>
              <a:spcBef>
                <a:spcPts val="0"/>
              </a:spcBef>
              <a:spcAft>
                <a:spcPts val="0"/>
              </a:spcAft>
              <a:buSzPts val="1100"/>
              <a:buNone/>
            </a:pPr>
            <a:endParaRPr i="1">
              <a:latin typeface="Open Sans"/>
              <a:ea typeface="Open Sans"/>
              <a:cs typeface="Open Sans"/>
              <a:sym typeface="Open Sans"/>
            </a:endParaRPr>
          </a:p>
          <a:p>
            <a:pPr marL="0" lvl="0" indent="0" algn="l" rtl="0">
              <a:lnSpc>
                <a:spcPct val="100000"/>
              </a:lnSpc>
              <a:spcBef>
                <a:spcPts val="0"/>
              </a:spcBef>
              <a:spcAft>
                <a:spcPts val="0"/>
              </a:spcAft>
              <a:buSzPts val="1100"/>
              <a:buNone/>
            </a:pPr>
            <a:endParaRPr i="1">
              <a:latin typeface="Open Sans"/>
              <a:ea typeface="Open Sans"/>
              <a:cs typeface="Open Sans"/>
              <a:sym typeface="Open Sans"/>
            </a:endParaRPr>
          </a:p>
          <a:p>
            <a:pPr marL="0" lvl="0" indent="0" algn="l" rtl="0">
              <a:lnSpc>
                <a:spcPct val="100000"/>
              </a:lnSpc>
              <a:spcBef>
                <a:spcPts val="0"/>
              </a:spcBef>
              <a:spcAft>
                <a:spcPts val="0"/>
              </a:spcAft>
              <a:buSzPts val="1100"/>
              <a:buNone/>
            </a:pPr>
            <a:r>
              <a:rPr lang="en-GB" i="1">
                <a:latin typeface="Open Sans"/>
                <a:ea typeface="Open Sans"/>
                <a:cs typeface="Open Sans"/>
                <a:sym typeface="Open Sans"/>
              </a:rPr>
              <a:t>Solid Brand - </a:t>
            </a:r>
            <a:r>
              <a:rPr lang="en-GB" i="1">
                <a:solidFill>
                  <a:schemeClr val="dk1"/>
                </a:solidFill>
                <a:latin typeface="Open Sans"/>
                <a:ea typeface="Open Sans"/>
                <a:cs typeface="Open Sans"/>
                <a:sym typeface="Open Sans"/>
              </a:rPr>
              <a:t>Leverage</a:t>
            </a:r>
            <a:endParaRPr i="1">
              <a:latin typeface="Open Sans"/>
              <a:ea typeface="Open Sans"/>
              <a:cs typeface="Open Sans"/>
              <a:sym typeface="Open Sans"/>
            </a:endParaRPr>
          </a:p>
          <a:p>
            <a:pPr marL="0" lvl="0" indent="0" algn="l" rtl="0">
              <a:lnSpc>
                <a:spcPct val="100000"/>
              </a:lnSpc>
              <a:spcBef>
                <a:spcPts val="0"/>
              </a:spcBef>
              <a:spcAft>
                <a:spcPts val="0"/>
              </a:spcAft>
              <a:buSzPts val="1100"/>
              <a:buNone/>
            </a:pPr>
            <a:r>
              <a:rPr lang="en-GB" i="1">
                <a:latin typeface="Open Sans"/>
                <a:ea typeface="Open Sans"/>
                <a:cs typeface="Open Sans"/>
                <a:sym typeface="Open Sans"/>
              </a:rPr>
              <a:t>Creative / interpretation / adaptability/</a:t>
            </a:r>
            <a:endParaRPr i="1">
              <a:latin typeface="Open Sans"/>
              <a:ea typeface="Open Sans"/>
              <a:cs typeface="Open Sans"/>
              <a:sym typeface="Open Sans"/>
            </a:endParaRPr>
          </a:p>
          <a:p>
            <a:pPr marL="0" lvl="0" indent="0" algn="l" rtl="0">
              <a:lnSpc>
                <a:spcPct val="100000"/>
              </a:lnSpc>
              <a:spcBef>
                <a:spcPts val="0"/>
              </a:spcBef>
              <a:spcAft>
                <a:spcPts val="0"/>
              </a:spcAft>
              <a:buSzPts val="1100"/>
              <a:buNone/>
            </a:pPr>
            <a:r>
              <a:rPr lang="en-GB" i="1" strike="sngStrike">
                <a:highlight>
                  <a:srgbClr val="FFFF00"/>
                </a:highlight>
                <a:latin typeface="Open Sans"/>
                <a:ea typeface="Open Sans"/>
                <a:cs typeface="Open Sans"/>
                <a:sym typeface="Open Sans"/>
              </a:rPr>
              <a:t>Cultural</a:t>
            </a:r>
            <a:r>
              <a:rPr lang="en-GB" i="1">
                <a:highlight>
                  <a:srgbClr val="FFFF00"/>
                </a:highlight>
                <a:latin typeface="Open Sans"/>
                <a:ea typeface="Open Sans"/>
                <a:cs typeface="Open Sans"/>
                <a:sym typeface="Open Sans"/>
              </a:rPr>
              <a:t> </a:t>
            </a:r>
            <a:r>
              <a:rPr lang="en-GB" i="1">
                <a:solidFill>
                  <a:schemeClr val="dk1"/>
                </a:solidFill>
                <a:highlight>
                  <a:srgbClr val="FFFF00"/>
                </a:highlight>
                <a:latin typeface="Open Sans"/>
                <a:ea typeface="Open Sans"/>
                <a:cs typeface="Open Sans"/>
                <a:sym typeface="Open Sans"/>
              </a:rPr>
              <a:t>Custodianship</a:t>
            </a:r>
            <a:r>
              <a:rPr lang="en-GB" i="1">
                <a:solidFill>
                  <a:schemeClr val="dk1"/>
                </a:solidFill>
                <a:latin typeface="Open Sans"/>
                <a:ea typeface="Open Sans"/>
                <a:cs typeface="Open Sans"/>
                <a:sym typeface="Open Sans"/>
              </a:rPr>
              <a:t> </a:t>
            </a:r>
            <a:r>
              <a:rPr lang="en-GB" i="1">
                <a:latin typeface="Open Sans"/>
                <a:ea typeface="Open Sans"/>
                <a:cs typeface="Open Sans"/>
                <a:sym typeface="Open Sans"/>
              </a:rPr>
              <a:t>- applying and embedding our ways (perspectives/ practices/ protocols/principles and values) to current contexts</a:t>
            </a:r>
            <a:endParaRPr i="1">
              <a:latin typeface="Open Sans"/>
              <a:ea typeface="Open Sans"/>
              <a:cs typeface="Open Sans"/>
              <a:sym typeface="Open Sans"/>
            </a:endParaRPr>
          </a:p>
          <a:p>
            <a:pPr marL="0" lvl="0" indent="0" algn="l" rtl="0">
              <a:spcBef>
                <a:spcPts val="0"/>
              </a:spcBef>
              <a:spcAft>
                <a:spcPts val="0"/>
              </a:spcAft>
              <a:buSzPts val="1100"/>
              <a:buNone/>
            </a:pPr>
            <a:r>
              <a:rPr lang="en-GB" i="1">
                <a:solidFill>
                  <a:schemeClr val="dk1"/>
                </a:solidFill>
                <a:highlight>
                  <a:srgbClr val="FFFF00"/>
                </a:highlight>
                <a:latin typeface="Open Sans"/>
                <a:ea typeface="Open Sans"/>
                <a:cs typeface="Open Sans"/>
                <a:sym typeface="Open Sans"/>
              </a:rPr>
              <a:t>Knowledge translation</a:t>
            </a:r>
            <a:endParaRPr i="1">
              <a:solidFill>
                <a:schemeClr val="dk1"/>
              </a:solidFill>
              <a:highlight>
                <a:srgbClr val="FFFF00"/>
              </a:highlight>
              <a:latin typeface="Open Sans"/>
              <a:ea typeface="Open Sans"/>
              <a:cs typeface="Open Sans"/>
              <a:sym typeface="Open Sans"/>
            </a:endParaRPr>
          </a:p>
          <a:p>
            <a:pPr marL="0" lvl="0" indent="0" algn="l" rtl="0">
              <a:spcBef>
                <a:spcPts val="0"/>
              </a:spcBef>
              <a:spcAft>
                <a:spcPts val="0"/>
              </a:spcAft>
              <a:buSzPts val="1100"/>
              <a:buNone/>
            </a:pPr>
            <a:r>
              <a:rPr lang="en-GB" i="1">
                <a:solidFill>
                  <a:schemeClr val="dk1"/>
                </a:solidFill>
                <a:latin typeface="Open Sans"/>
                <a:ea typeface="Open Sans"/>
                <a:cs typeface="Open Sans"/>
                <a:sym typeface="Open Sans"/>
              </a:rPr>
              <a:t>Storytelling</a:t>
            </a:r>
            <a:endParaRPr i="1">
              <a:solidFill>
                <a:schemeClr val="dk1"/>
              </a:solidFill>
              <a:latin typeface="Open Sans"/>
              <a:ea typeface="Open Sans"/>
              <a:cs typeface="Open Sans"/>
              <a:sym typeface="Open Sans"/>
            </a:endParaRPr>
          </a:p>
          <a:p>
            <a:pPr marL="0" lvl="0" indent="0" algn="l" rtl="0">
              <a:spcBef>
                <a:spcPts val="0"/>
              </a:spcBef>
              <a:spcAft>
                <a:spcPts val="0"/>
              </a:spcAft>
              <a:buSzPts val="1100"/>
              <a:buNone/>
            </a:pPr>
            <a:r>
              <a:rPr lang="en-GB" i="1">
                <a:solidFill>
                  <a:schemeClr val="dk1"/>
                </a:solidFill>
                <a:latin typeface="Open Sans"/>
                <a:ea typeface="Open Sans"/>
                <a:cs typeface="Open Sans"/>
                <a:sym typeface="Open Sans"/>
              </a:rPr>
              <a:t>Influencing</a:t>
            </a:r>
            <a:endParaRPr i="1">
              <a:solidFill>
                <a:schemeClr val="dk1"/>
              </a:solidFill>
              <a:latin typeface="Open Sans"/>
              <a:ea typeface="Open Sans"/>
              <a:cs typeface="Open Sans"/>
              <a:sym typeface="Open Sans"/>
            </a:endParaRPr>
          </a:p>
          <a:p>
            <a:pPr marL="0" lvl="0" indent="0" algn="l" rtl="0">
              <a:spcBef>
                <a:spcPts val="0"/>
              </a:spcBef>
              <a:spcAft>
                <a:spcPts val="0"/>
              </a:spcAft>
              <a:buSzPts val="1100"/>
              <a:buNone/>
            </a:pPr>
            <a:r>
              <a:rPr lang="en-GB" i="1">
                <a:solidFill>
                  <a:schemeClr val="dk1"/>
                </a:solidFill>
                <a:highlight>
                  <a:srgbClr val="FFFF00"/>
                </a:highlight>
                <a:latin typeface="Open Sans"/>
                <a:ea typeface="Open Sans"/>
                <a:cs typeface="Open Sans"/>
                <a:sym typeface="Open Sans"/>
              </a:rPr>
              <a:t>Spaceplaced</a:t>
            </a:r>
            <a:r>
              <a:rPr lang="en-GB" i="1">
                <a:solidFill>
                  <a:schemeClr val="dk1"/>
                </a:solidFill>
                <a:latin typeface="Open Sans"/>
                <a:ea typeface="Open Sans"/>
                <a:cs typeface="Open Sans"/>
                <a:sym typeface="Open Sans"/>
              </a:rPr>
              <a:t> - (not place based) The systems and processes and practices to create (culturally) safe spaces unbound by location. </a:t>
            </a:r>
            <a:endParaRPr i="1">
              <a:solidFill>
                <a:schemeClr val="dk1"/>
              </a:solidFill>
              <a:latin typeface="Open Sans"/>
              <a:ea typeface="Open Sans"/>
              <a:cs typeface="Open Sans"/>
              <a:sym typeface="Open Sans"/>
            </a:endParaRPr>
          </a:p>
          <a:p>
            <a:pPr marL="0" lvl="0" indent="0" algn="l" rtl="0">
              <a:spcBef>
                <a:spcPts val="0"/>
              </a:spcBef>
              <a:spcAft>
                <a:spcPts val="0"/>
              </a:spcAft>
              <a:buSzPts val="1100"/>
              <a:buNone/>
            </a:pPr>
            <a:r>
              <a:rPr lang="en-GB" i="1">
                <a:solidFill>
                  <a:schemeClr val="dk1"/>
                </a:solidFill>
                <a:latin typeface="Open Sans"/>
                <a:ea typeface="Open Sans"/>
                <a:cs typeface="Open Sans"/>
                <a:sym typeface="Open Sans"/>
              </a:rPr>
              <a:t>Ecosystem Building / relationship / magnetism / Building </a:t>
            </a:r>
            <a:r>
              <a:rPr lang="en-GB" i="1">
                <a:solidFill>
                  <a:schemeClr val="dk1"/>
                </a:solidFill>
                <a:highlight>
                  <a:srgbClr val="FFFF00"/>
                </a:highlight>
                <a:latin typeface="Open Sans"/>
                <a:ea typeface="Open Sans"/>
                <a:cs typeface="Open Sans"/>
                <a:sym typeface="Open Sans"/>
              </a:rPr>
              <a:t>Kinship</a:t>
            </a:r>
            <a:endParaRPr i="1">
              <a:solidFill>
                <a:schemeClr val="dk1"/>
              </a:solidFill>
              <a:highlight>
                <a:srgbClr val="FFFF00"/>
              </a:highlight>
              <a:latin typeface="Open Sans"/>
              <a:ea typeface="Open Sans"/>
              <a:cs typeface="Open Sans"/>
              <a:sym typeface="Open Sans"/>
            </a:endParaRPr>
          </a:p>
          <a:p>
            <a:pPr marL="0" lvl="0" indent="0" algn="l" rtl="0">
              <a:spcBef>
                <a:spcPts val="0"/>
              </a:spcBef>
              <a:spcAft>
                <a:spcPts val="0"/>
              </a:spcAft>
              <a:buClr>
                <a:schemeClr val="dk1"/>
              </a:buClr>
              <a:buSzPts val="1100"/>
              <a:buFont typeface="Arial"/>
              <a:buNone/>
            </a:pPr>
            <a:r>
              <a:rPr lang="en-GB" i="1">
                <a:solidFill>
                  <a:schemeClr val="dk1"/>
                </a:solidFill>
                <a:highlight>
                  <a:srgbClr val="FFFF00"/>
                </a:highlight>
                <a:latin typeface="Open Sans"/>
                <a:ea typeface="Open Sans"/>
                <a:cs typeface="Open Sans"/>
                <a:sym typeface="Open Sans"/>
              </a:rPr>
              <a:t>Creative Systems</a:t>
            </a:r>
            <a:endParaRPr i="1">
              <a:solidFill>
                <a:schemeClr val="dk1"/>
              </a:solidFill>
              <a:highlight>
                <a:srgbClr val="FFFF00"/>
              </a:highlight>
              <a:latin typeface="Open Sans"/>
              <a:ea typeface="Open Sans"/>
              <a:cs typeface="Open Sans"/>
              <a:sym typeface="Open Sans"/>
            </a:endParaRPr>
          </a:p>
          <a:p>
            <a:pPr marL="0" lvl="0" indent="0" algn="l" rtl="0">
              <a:lnSpc>
                <a:spcPct val="100000"/>
              </a:lnSpc>
              <a:spcBef>
                <a:spcPts val="0"/>
              </a:spcBef>
              <a:spcAft>
                <a:spcPts val="0"/>
              </a:spcAft>
              <a:buSzPts val="1100"/>
              <a:buNone/>
            </a:pPr>
            <a:endParaRPr i="1">
              <a:latin typeface="Open Sans"/>
              <a:ea typeface="Open Sans"/>
              <a:cs typeface="Open Sans"/>
              <a:sym typeface="Open San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1" name="Google Shape;461;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5ff5d579fb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g15ff5d579fb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5ff5d579fb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g15ff5d579fb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0270752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5ff5d579fb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g15ff5d579fb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008769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5ff5d579fb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g15ff5d579fb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174240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15ff5d579fb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1" name="Google Shape;471;g15ff5d579fb_0_10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5410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GB">
                <a:solidFill>
                  <a:schemeClr val="dk1"/>
                </a:solidFill>
              </a:rPr>
              <a:t>Key Roles: </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Committed Ally</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Scale</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Close Collaborator</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Amplifier</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Service Provider</a:t>
            </a:r>
            <a:endParaRPr>
              <a:solidFill>
                <a:schemeClr val="dk1"/>
              </a:solidFill>
            </a:endParaRPr>
          </a:p>
          <a:p>
            <a:pPr marL="0" lvl="0" indent="0" algn="l" rtl="0">
              <a:spcBef>
                <a:spcPts val="0"/>
              </a:spcBef>
              <a:spcAft>
                <a:spcPts val="0"/>
              </a:spcAft>
              <a:buClr>
                <a:schemeClr val="dk1"/>
              </a:buClr>
              <a:buSzPts val="1100"/>
              <a:buFont typeface="Arial"/>
              <a:buNone/>
            </a:pPr>
            <a:r>
              <a:rPr lang="en-GB">
                <a:solidFill>
                  <a:schemeClr val="dk1"/>
                </a:solidFill>
              </a:rPr>
              <a:t>Broker</a:t>
            </a:r>
            <a:endParaRPr>
              <a:solidFill>
                <a:schemeClr val="dk1"/>
              </a:solidFill>
            </a:endParaRPr>
          </a:p>
          <a:p>
            <a:pPr marL="0" lvl="0" indent="0" algn="l" rtl="0">
              <a:spcBef>
                <a:spcPts val="0"/>
              </a:spcBef>
              <a:spcAft>
                <a:spcPts val="0"/>
              </a:spcAft>
              <a:buSzPts val="1100"/>
              <a:buNone/>
            </a:pPr>
            <a:r>
              <a:rPr lang="en-GB">
                <a:solidFill>
                  <a:schemeClr val="dk1"/>
                </a:solidFill>
              </a:rPr>
              <a:t>Sibling/cousin</a:t>
            </a:r>
            <a:endParaRPr>
              <a:solidFill>
                <a:schemeClr val="dk1"/>
              </a:solidFill>
            </a:endParaRPr>
          </a:p>
          <a:p>
            <a:pPr marL="0" lvl="0" indent="0" algn="l" rtl="0">
              <a:spcBef>
                <a:spcPts val="0"/>
              </a:spcBef>
              <a:spcAft>
                <a:spcPts val="0"/>
              </a:spcAft>
              <a:buSzPts val="1100"/>
              <a:buNone/>
            </a:pPr>
            <a:endParaRPr>
              <a:solidFill>
                <a:schemeClr val="dk1"/>
              </a:solidFill>
            </a:endParaRPr>
          </a:p>
          <a:p>
            <a:pPr marL="0" lvl="0" indent="0" algn="l" rtl="0">
              <a:spcBef>
                <a:spcPts val="0"/>
              </a:spcBef>
              <a:spcAft>
                <a:spcPts val="0"/>
              </a:spcAft>
              <a:buSzPts val="1100"/>
              <a:buNone/>
            </a:pPr>
            <a:r>
              <a:rPr lang="en-GB">
                <a:solidFill>
                  <a:schemeClr val="dk1"/>
                </a:solidFill>
                <a:highlight>
                  <a:srgbClr val="FFFF00"/>
                </a:highlight>
              </a:rPr>
              <a:t>Broker</a:t>
            </a:r>
            <a:endParaRPr>
              <a:solidFill>
                <a:schemeClr val="dk1"/>
              </a:solidFill>
              <a:highlight>
                <a:srgbClr val="FFFF00"/>
              </a:highlight>
            </a:endParaRPr>
          </a:p>
          <a:p>
            <a:pPr marL="0" lvl="0" indent="0" algn="l" rtl="0">
              <a:spcBef>
                <a:spcPts val="0"/>
              </a:spcBef>
              <a:spcAft>
                <a:spcPts val="0"/>
              </a:spcAft>
              <a:buSzPts val="1100"/>
              <a:buNone/>
            </a:pPr>
            <a:r>
              <a:rPr lang="en-GB">
                <a:solidFill>
                  <a:schemeClr val="dk1"/>
                </a:solidFill>
                <a:highlight>
                  <a:srgbClr val="FFFF00"/>
                </a:highlight>
              </a:rPr>
              <a:t>Service Provider</a:t>
            </a:r>
            <a:endParaRPr>
              <a:solidFill>
                <a:schemeClr val="dk1"/>
              </a:solidFill>
              <a:highlight>
                <a:srgbClr val="FFFF00"/>
              </a:highlight>
            </a:endParaRPr>
          </a:p>
          <a:p>
            <a:pPr marL="0" lvl="0" indent="0" algn="l" rtl="0">
              <a:spcBef>
                <a:spcPts val="0"/>
              </a:spcBef>
              <a:spcAft>
                <a:spcPts val="0"/>
              </a:spcAft>
              <a:buSzPts val="1100"/>
              <a:buNone/>
            </a:pPr>
            <a:r>
              <a:rPr lang="en-GB">
                <a:solidFill>
                  <a:schemeClr val="dk1"/>
                </a:solidFill>
              </a:rPr>
              <a:t>Collaborator</a:t>
            </a:r>
            <a:endParaRPr>
              <a:solidFill>
                <a:schemeClr val="dk1"/>
              </a:solidFill>
            </a:endParaRPr>
          </a:p>
          <a:p>
            <a:pPr marL="0" lvl="0" indent="0" algn="l" rtl="0">
              <a:spcBef>
                <a:spcPts val="0"/>
              </a:spcBef>
              <a:spcAft>
                <a:spcPts val="0"/>
              </a:spcAft>
              <a:buSzPts val="1100"/>
              <a:buNone/>
            </a:pPr>
            <a:r>
              <a:rPr lang="en-GB">
                <a:solidFill>
                  <a:schemeClr val="dk1"/>
                </a:solidFill>
                <a:highlight>
                  <a:srgbClr val="FFFF00"/>
                </a:highlight>
              </a:rPr>
              <a:t>Convener - coordinate</a:t>
            </a:r>
            <a:endParaRPr>
              <a:solidFill>
                <a:schemeClr val="dk1"/>
              </a:solidFill>
              <a:highlight>
                <a:srgbClr val="FFFF00"/>
              </a:highlight>
            </a:endParaRPr>
          </a:p>
          <a:p>
            <a:pPr marL="0" lvl="0" indent="0" algn="l" rtl="0">
              <a:spcBef>
                <a:spcPts val="0"/>
              </a:spcBef>
              <a:spcAft>
                <a:spcPts val="0"/>
              </a:spcAft>
              <a:buSzPts val="1100"/>
              <a:buNone/>
            </a:pPr>
            <a:r>
              <a:rPr lang="en-GB">
                <a:solidFill>
                  <a:schemeClr val="dk1"/>
                </a:solidFill>
                <a:highlight>
                  <a:srgbClr val="FFFF00"/>
                </a:highlight>
              </a:rPr>
              <a:t>Critical friend</a:t>
            </a:r>
            <a:endParaRPr>
              <a:solidFill>
                <a:schemeClr val="dk1"/>
              </a:solidFill>
              <a:highlight>
                <a:srgbClr val="FFFF00"/>
              </a:highlight>
            </a:endParaRPr>
          </a:p>
          <a:p>
            <a:pPr marL="0" lvl="0" indent="0" algn="l" rtl="0">
              <a:spcBef>
                <a:spcPts val="0"/>
              </a:spcBef>
              <a:spcAft>
                <a:spcPts val="0"/>
              </a:spcAft>
              <a:buSzPts val="1100"/>
              <a:buNone/>
            </a:pPr>
            <a:r>
              <a:rPr lang="en-GB">
                <a:solidFill>
                  <a:schemeClr val="dk1"/>
                </a:solidFill>
              </a:rPr>
              <a:t>Nurturer - </a:t>
            </a:r>
            <a:r>
              <a:rPr lang="en-GB">
                <a:solidFill>
                  <a:schemeClr val="dk1"/>
                </a:solidFill>
                <a:highlight>
                  <a:srgbClr val="FFFF00"/>
                </a:highlight>
              </a:rPr>
              <a:t>big sister/brother- f</a:t>
            </a:r>
            <a:r>
              <a:rPr lang="en-GB">
                <a:solidFill>
                  <a:schemeClr val="dk1"/>
                </a:solidFill>
              </a:rPr>
              <a:t>acilitator/fosterer</a:t>
            </a:r>
            <a:endParaRPr>
              <a:solidFill>
                <a:schemeClr val="dk1"/>
              </a:solidFill>
            </a:endParaRPr>
          </a:p>
          <a:p>
            <a:pPr marL="0" lvl="0" indent="0" algn="l" rtl="0">
              <a:spcBef>
                <a:spcPts val="0"/>
              </a:spcBef>
              <a:spcAft>
                <a:spcPts val="0"/>
              </a:spcAft>
              <a:buSzPts val="1100"/>
              <a:buNone/>
            </a:pPr>
            <a:r>
              <a:rPr lang="en-GB">
                <a:solidFill>
                  <a:schemeClr val="dk1"/>
                </a:solidFill>
                <a:highlight>
                  <a:srgbClr val="FFFF00"/>
                </a:highlight>
              </a:rPr>
              <a:t>Amplifier - cousin</a:t>
            </a:r>
            <a:endParaRPr>
              <a:solidFill>
                <a:schemeClr val="dk1"/>
              </a:solidFill>
              <a:highlight>
                <a:srgbClr val="FFFF00"/>
              </a:highlight>
            </a:endParaRPr>
          </a:p>
          <a:p>
            <a:pPr marL="0" lvl="0" indent="0" algn="l" rtl="0">
              <a:spcBef>
                <a:spcPts val="0"/>
              </a:spcBef>
              <a:spcAft>
                <a:spcPts val="0"/>
              </a:spcAft>
              <a:buSzPts val="1100"/>
              <a:buNone/>
            </a:pPr>
            <a:endParaRPr>
              <a:solidFill>
                <a:schemeClr val="dk1"/>
              </a:solidFill>
            </a:endParaRPr>
          </a:p>
          <a:p>
            <a:pPr marL="0" lvl="0" indent="0" algn="l" rtl="0">
              <a:spcBef>
                <a:spcPts val="0"/>
              </a:spcBef>
              <a:spcAft>
                <a:spcPts val="0"/>
              </a:spcAft>
              <a:buSzPts val="1100"/>
              <a:buNone/>
            </a:pPr>
            <a:r>
              <a:rPr lang="en-GB">
                <a:solidFill>
                  <a:schemeClr val="dk1"/>
                </a:solidFill>
              </a:rPr>
              <a:t>Custodian - knowledge and practice sharing</a:t>
            </a:r>
            <a:endParaRPr>
              <a:solidFill>
                <a:schemeClr val="dk1"/>
              </a:solidFill>
            </a:endParaRPr>
          </a:p>
          <a:p>
            <a:pPr marL="0" lvl="0" indent="0" algn="l" rtl="0">
              <a:spcBef>
                <a:spcPts val="0"/>
              </a:spcBef>
              <a:spcAft>
                <a:spcPts val="0"/>
              </a:spcAft>
              <a:buSzPts val="1100"/>
              <a:buNone/>
            </a:pPr>
            <a:endParaRPr>
              <a:solidFill>
                <a:schemeClr val="dk1"/>
              </a:solidFill>
            </a:endParaRPr>
          </a:p>
          <a:p>
            <a:pPr marL="0" lvl="0" indent="0" algn="l" rtl="0">
              <a:spcBef>
                <a:spcPts val="0"/>
              </a:spcBef>
              <a:spcAft>
                <a:spcPts val="0"/>
              </a:spcAft>
              <a:buSzPts val="1100"/>
              <a:buNone/>
            </a:pPr>
            <a:endParaRPr>
              <a:solidFill>
                <a:schemeClr val="dk1"/>
              </a:solidFill>
            </a:endParaRPr>
          </a:p>
          <a:p>
            <a:pPr marL="0" lvl="0" indent="0" algn="l" rtl="0">
              <a:spcBef>
                <a:spcPts val="0"/>
              </a:spcBef>
              <a:spcAft>
                <a:spcPts val="0"/>
              </a:spcAft>
              <a:buSzPts val="1100"/>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15ff5d579f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g15ff5d579fb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58025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F671F"/>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522525" y="630225"/>
            <a:ext cx="6055500" cy="1542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a:endParaRPr/>
          </a:p>
        </p:txBody>
      </p:sp>
      <p:sp>
        <p:nvSpPr>
          <p:cNvPr id="11" name="Google Shape;11;p2"/>
          <p:cNvSpPr txBox="1">
            <a:spLocks noGrp="1"/>
          </p:cNvSpPr>
          <p:nvPr>
            <p:ph type="subTitle" idx="1"/>
          </p:nvPr>
        </p:nvSpPr>
        <p:spPr>
          <a:xfrm>
            <a:off x="522517" y="3238450"/>
            <a:ext cx="6331500" cy="1241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1800"/>
              <a:buNone/>
              <a:defRPr>
                <a:solidFill>
                  <a:schemeClr val="lt1"/>
                </a:solidFill>
              </a:defRPr>
            </a:lvl1pPr>
            <a:lvl2pPr lvl="1" algn="l">
              <a:lnSpc>
                <a:spcPct val="100000"/>
              </a:lnSpc>
              <a:spcBef>
                <a:spcPts val="0"/>
              </a:spcBef>
              <a:spcAft>
                <a:spcPts val="0"/>
              </a:spcAft>
              <a:buClr>
                <a:schemeClr val="lt1"/>
              </a:buClr>
              <a:buSzPts val="1800"/>
              <a:buNone/>
              <a:defRPr sz="1800">
                <a:solidFill>
                  <a:schemeClr val="lt1"/>
                </a:solidFill>
              </a:defRPr>
            </a:lvl2pPr>
            <a:lvl3pPr lvl="2" algn="l">
              <a:lnSpc>
                <a:spcPct val="100000"/>
              </a:lnSpc>
              <a:spcBef>
                <a:spcPts val="0"/>
              </a:spcBef>
              <a:spcAft>
                <a:spcPts val="0"/>
              </a:spcAft>
              <a:buClr>
                <a:schemeClr val="lt1"/>
              </a:buClr>
              <a:buSzPts val="1800"/>
              <a:buNone/>
              <a:defRPr sz="1800">
                <a:solidFill>
                  <a:schemeClr val="lt1"/>
                </a:solidFill>
              </a:defRPr>
            </a:lvl3pPr>
            <a:lvl4pPr lvl="3" algn="l">
              <a:lnSpc>
                <a:spcPct val="100000"/>
              </a:lnSpc>
              <a:spcBef>
                <a:spcPts val="0"/>
              </a:spcBef>
              <a:spcAft>
                <a:spcPts val="0"/>
              </a:spcAft>
              <a:buClr>
                <a:schemeClr val="lt1"/>
              </a:buClr>
              <a:buSzPts val="1800"/>
              <a:buNone/>
              <a:defRPr sz="1800">
                <a:solidFill>
                  <a:schemeClr val="lt1"/>
                </a:solidFill>
              </a:defRPr>
            </a:lvl4pPr>
            <a:lvl5pPr lvl="4" algn="l">
              <a:lnSpc>
                <a:spcPct val="100000"/>
              </a:lnSpc>
              <a:spcBef>
                <a:spcPts val="0"/>
              </a:spcBef>
              <a:spcAft>
                <a:spcPts val="0"/>
              </a:spcAft>
              <a:buClr>
                <a:schemeClr val="lt1"/>
              </a:buClr>
              <a:buSzPts val="1800"/>
              <a:buNone/>
              <a:defRPr sz="1800">
                <a:solidFill>
                  <a:schemeClr val="lt1"/>
                </a:solidFill>
              </a:defRPr>
            </a:lvl5pPr>
            <a:lvl6pPr lvl="5" algn="l">
              <a:lnSpc>
                <a:spcPct val="100000"/>
              </a:lnSpc>
              <a:spcBef>
                <a:spcPts val="0"/>
              </a:spcBef>
              <a:spcAft>
                <a:spcPts val="0"/>
              </a:spcAft>
              <a:buClr>
                <a:schemeClr val="lt1"/>
              </a:buClr>
              <a:buSzPts val="1800"/>
              <a:buNone/>
              <a:defRPr sz="1800">
                <a:solidFill>
                  <a:schemeClr val="lt1"/>
                </a:solidFill>
              </a:defRPr>
            </a:lvl6pPr>
            <a:lvl7pPr lvl="6" algn="l">
              <a:lnSpc>
                <a:spcPct val="100000"/>
              </a:lnSpc>
              <a:spcBef>
                <a:spcPts val="0"/>
              </a:spcBef>
              <a:spcAft>
                <a:spcPts val="0"/>
              </a:spcAft>
              <a:buClr>
                <a:schemeClr val="lt1"/>
              </a:buClr>
              <a:buSzPts val="1800"/>
              <a:buNone/>
              <a:defRPr sz="1800">
                <a:solidFill>
                  <a:schemeClr val="lt1"/>
                </a:solidFill>
              </a:defRPr>
            </a:lvl7pPr>
            <a:lvl8pPr lvl="7" algn="l">
              <a:lnSpc>
                <a:spcPct val="100000"/>
              </a:lnSpc>
              <a:spcBef>
                <a:spcPts val="0"/>
              </a:spcBef>
              <a:spcAft>
                <a:spcPts val="0"/>
              </a:spcAft>
              <a:buClr>
                <a:schemeClr val="lt1"/>
              </a:buClr>
              <a:buSzPts val="1800"/>
              <a:buNone/>
              <a:defRPr sz="1800">
                <a:solidFill>
                  <a:schemeClr val="lt1"/>
                </a:solidFill>
              </a:defRPr>
            </a:lvl8pPr>
            <a:lvl9pPr lvl="8" algn="l">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2" name="Google Shape;12;p2"/>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cxnSp>
        <p:nvCxnSpPr>
          <p:cNvPr id="55" name="Google Shape;55;p11"/>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56" name="Google Shape;56;p11"/>
          <p:cNvCxnSpPr/>
          <p:nvPr/>
        </p:nvCxnSpPr>
        <p:spPr>
          <a:xfrm>
            <a:off x="425200" y="415650"/>
            <a:ext cx="8296800" cy="0"/>
          </a:xfrm>
          <a:prstGeom prst="straightConnector1">
            <a:avLst/>
          </a:prstGeom>
          <a:noFill/>
          <a:ln w="38100" cap="flat" cmpd="sng">
            <a:solidFill>
              <a:schemeClr val="dk2"/>
            </a:solidFill>
            <a:prstDash val="solid"/>
            <a:round/>
            <a:headEnd type="none" w="sm" len="sm"/>
            <a:tailEnd type="none" w="sm" len="sm"/>
          </a:ln>
        </p:spPr>
      </p:cxnSp>
      <p:sp>
        <p:nvSpPr>
          <p:cNvPr id="57" name="Google Shape;57;p11"/>
          <p:cNvSpPr txBox="1">
            <a:spLocks noGrp="1"/>
          </p:cNvSpPr>
          <p:nvPr>
            <p:ph type="title" hasCustomPrompt="1"/>
          </p:nvPr>
        </p:nvSpPr>
        <p:spPr>
          <a:xfrm>
            <a:off x="853950" y="1304850"/>
            <a:ext cx="7436100" cy="1538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rgbClr val="FF671F"/>
              </a:buClr>
              <a:buSzPts val="9600"/>
              <a:buFont typeface="Lato"/>
              <a:buNone/>
              <a:defRPr sz="9600">
                <a:solidFill>
                  <a:srgbClr val="FF671F"/>
                </a:solidFill>
                <a:latin typeface="Lato"/>
                <a:ea typeface="Lato"/>
                <a:cs typeface="Lato"/>
                <a:sym typeface="Lato"/>
              </a:defRPr>
            </a:lvl1pPr>
            <a:lvl2pPr lvl="1" algn="ctr">
              <a:lnSpc>
                <a:spcPct val="100000"/>
              </a:lnSpc>
              <a:spcBef>
                <a:spcPts val="0"/>
              </a:spcBef>
              <a:spcAft>
                <a:spcPts val="0"/>
              </a:spcAft>
              <a:buClr>
                <a:srgbClr val="FF671F"/>
              </a:buClr>
              <a:buSzPts val="9600"/>
              <a:buFont typeface="Lato"/>
              <a:buNone/>
              <a:defRPr sz="9600">
                <a:solidFill>
                  <a:srgbClr val="FF671F"/>
                </a:solidFill>
                <a:latin typeface="Lato"/>
                <a:ea typeface="Lato"/>
                <a:cs typeface="Lato"/>
                <a:sym typeface="Lato"/>
              </a:defRPr>
            </a:lvl2pPr>
            <a:lvl3pPr lvl="2" algn="ctr">
              <a:lnSpc>
                <a:spcPct val="100000"/>
              </a:lnSpc>
              <a:spcBef>
                <a:spcPts val="0"/>
              </a:spcBef>
              <a:spcAft>
                <a:spcPts val="0"/>
              </a:spcAft>
              <a:buClr>
                <a:srgbClr val="FF671F"/>
              </a:buClr>
              <a:buSzPts val="9600"/>
              <a:buFont typeface="Lato"/>
              <a:buNone/>
              <a:defRPr sz="9600">
                <a:solidFill>
                  <a:srgbClr val="FF671F"/>
                </a:solidFill>
                <a:latin typeface="Lato"/>
                <a:ea typeface="Lato"/>
                <a:cs typeface="Lato"/>
                <a:sym typeface="Lato"/>
              </a:defRPr>
            </a:lvl3pPr>
            <a:lvl4pPr lvl="3" algn="ctr">
              <a:lnSpc>
                <a:spcPct val="100000"/>
              </a:lnSpc>
              <a:spcBef>
                <a:spcPts val="0"/>
              </a:spcBef>
              <a:spcAft>
                <a:spcPts val="0"/>
              </a:spcAft>
              <a:buClr>
                <a:srgbClr val="FF671F"/>
              </a:buClr>
              <a:buSzPts val="9600"/>
              <a:buFont typeface="Lato"/>
              <a:buNone/>
              <a:defRPr sz="9600">
                <a:solidFill>
                  <a:srgbClr val="FF671F"/>
                </a:solidFill>
                <a:latin typeface="Lato"/>
                <a:ea typeface="Lato"/>
                <a:cs typeface="Lato"/>
                <a:sym typeface="Lato"/>
              </a:defRPr>
            </a:lvl4pPr>
            <a:lvl5pPr lvl="4" algn="ctr">
              <a:lnSpc>
                <a:spcPct val="100000"/>
              </a:lnSpc>
              <a:spcBef>
                <a:spcPts val="0"/>
              </a:spcBef>
              <a:spcAft>
                <a:spcPts val="0"/>
              </a:spcAft>
              <a:buClr>
                <a:srgbClr val="FF671F"/>
              </a:buClr>
              <a:buSzPts val="9600"/>
              <a:buFont typeface="Lato"/>
              <a:buNone/>
              <a:defRPr sz="9600">
                <a:solidFill>
                  <a:srgbClr val="FF671F"/>
                </a:solidFill>
                <a:latin typeface="Lato"/>
                <a:ea typeface="Lato"/>
                <a:cs typeface="Lato"/>
                <a:sym typeface="Lato"/>
              </a:defRPr>
            </a:lvl5pPr>
            <a:lvl6pPr lvl="5" algn="ctr">
              <a:lnSpc>
                <a:spcPct val="100000"/>
              </a:lnSpc>
              <a:spcBef>
                <a:spcPts val="0"/>
              </a:spcBef>
              <a:spcAft>
                <a:spcPts val="0"/>
              </a:spcAft>
              <a:buClr>
                <a:srgbClr val="FF671F"/>
              </a:buClr>
              <a:buSzPts val="9600"/>
              <a:buFont typeface="Lato"/>
              <a:buNone/>
              <a:defRPr sz="9600">
                <a:solidFill>
                  <a:srgbClr val="FF671F"/>
                </a:solidFill>
                <a:latin typeface="Lato"/>
                <a:ea typeface="Lato"/>
                <a:cs typeface="Lato"/>
                <a:sym typeface="Lato"/>
              </a:defRPr>
            </a:lvl6pPr>
            <a:lvl7pPr lvl="6" algn="ctr">
              <a:lnSpc>
                <a:spcPct val="100000"/>
              </a:lnSpc>
              <a:spcBef>
                <a:spcPts val="0"/>
              </a:spcBef>
              <a:spcAft>
                <a:spcPts val="0"/>
              </a:spcAft>
              <a:buClr>
                <a:srgbClr val="FF671F"/>
              </a:buClr>
              <a:buSzPts val="9600"/>
              <a:buFont typeface="Lato"/>
              <a:buNone/>
              <a:defRPr sz="9600">
                <a:solidFill>
                  <a:srgbClr val="FF671F"/>
                </a:solidFill>
                <a:latin typeface="Lato"/>
                <a:ea typeface="Lato"/>
                <a:cs typeface="Lato"/>
                <a:sym typeface="Lato"/>
              </a:defRPr>
            </a:lvl7pPr>
            <a:lvl8pPr lvl="7" algn="ctr">
              <a:lnSpc>
                <a:spcPct val="100000"/>
              </a:lnSpc>
              <a:spcBef>
                <a:spcPts val="0"/>
              </a:spcBef>
              <a:spcAft>
                <a:spcPts val="0"/>
              </a:spcAft>
              <a:buClr>
                <a:srgbClr val="FF671F"/>
              </a:buClr>
              <a:buSzPts val="9600"/>
              <a:buFont typeface="Lato"/>
              <a:buNone/>
              <a:defRPr sz="9600">
                <a:solidFill>
                  <a:srgbClr val="FF671F"/>
                </a:solidFill>
                <a:latin typeface="Lato"/>
                <a:ea typeface="Lato"/>
                <a:cs typeface="Lato"/>
                <a:sym typeface="Lato"/>
              </a:defRPr>
            </a:lvl8pPr>
            <a:lvl9pPr lvl="8" algn="ctr">
              <a:lnSpc>
                <a:spcPct val="100000"/>
              </a:lnSpc>
              <a:spcBef>
                <a:spcPts val="0"/>
              </a:spcBef>
              <a:spcAft>
                <a:spcPts val="0"/>
              </a:spcAft>
              <a:buClr>
                <a:srgbClr val="FF671F"/>
              </a:buClr>
              <a:buSzPts val="9600"/>
              <a:buFont typeface="Lato"/>
              <a:buNone/>
              <a:defRPr sz="9600">
                <a:solidFill>
                  <a:srgbClr val="FF671F"/>
                </a:solidFill>
                <a:latin typeface="Lato"/>
                <a:ea typeface="Lato"/>
                <a:cs typeface="Lato"/>
                <a:sym typeface="Lato"/>
              </a:defRPr>
            </a:lvl9pPr>
          </a:lstStyle>
          <a:p>
            <a:r>
              <a:t>xx%</a:t>
            </a:r>
          </a:p>
        </p:txBody>
      </p:sp>
      <p:sp>
        <p:nvSpPr>
          <p:cNvPr id="58" name="Google Shape;58;p11"/>
          <p:cNvSpPr txBox="1">
            <a:spLocks noGrp="1"/>
          </p:cNvSpPr>
          <p:nvPr>
            <p:ph type="body" idx="1"/>
          </p:nvPr>
        </p:nvSpPr>
        <p:spPr>
          <a:xfrm>
            <a:off x="853950" y="2919450"/>
            <a:ext cx="7436100" cy="10716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59" name="Google Shape;59;p1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
        <p:cNvGrpSpPr/>
        <p:nvPr/>
      </p:nvGrpSpPr>
      <p:grpSpPr>
        <a:xfrm>
          <a:off x="0" y="0"/>
          <a:ext cx="0" cy="0"/>
          <a:chOff x="0" y="0"/>
          <a:chExt cx="0" cy="0"/>
        </a:xfrm>
      </p:grpSpPr>
      <p:sp>
        <p:nvSpPr>
          <p:cNvPr id="61" name="Google Shape;61;p12"/>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31500" y="575950"/>
            <a:ext cx="6321600" cy="635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15" name="Google Shape;15;p3"/>
          <p:cNvSpPr txBox="1">
            <a:spLocks noGrp="1"/>
          </p:cNvSpPr>
          <p:nvPr>
            <p:ph type="body" idx="1"/>
          </p:nvPr>
        </p:nvSpPr>
        <p:spPr>
          <a:xfrm>
            <a:off x="2410112" y="1595776"/>
            <a:ext cx="6321600" cy="3002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3"/>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FF671F"/>
        </a:solidFill>
        <a:effectLst/>
      </p:bgPr>
    </p:bg>
    <p:spTree>
      <p:nvGrpSpPr>
        <p:cNvPr id="1" name="Shape 17"/>
        <p:cNvGrpSpPr/>
        <p:nvPr/>
      </p:nvGrpSpPr>
      <p:grpSpPr>
        <a:xfrm>
          <a:off x="0" y="0"/>
          <a:ext cx="0" cy="0"/>
          <a:chOff x="0" y="0"/>
          <a:chExt cx="0" cy="0"/>
        </a:xfrm>
      </p:grpSpPr>
      <p:cxnSp>
        <p:nvCxnSpPr>
          <p:cNvPr id="18" name="Google Shape;18;p4"/>
          <p:cNvCxnSpPr/>
          <p:nvPr/>
        </p:nvCxnSpPr>
        <p:spPr>
          <a:xfrm>
            <a:off x="425200" y="415650"/>
            <a:ext cx="8296800" cy="0"/>
          </a:xfrm>
          <a:prstGeom prst="straightConnector1">
            <a:avLst/>
          </a:prstGeom>
          <a:noFill/>
          <a:ln w="38100" cap="flat" cmpd="sng">
            <a:solidFill>
              <a:schemeClr val="lt1"/>
            </a:solidFill>
            <a:prstDash val="solid"/>
            <a:round/>
            <a:headEnd type="none" w="sm" len="sm"/>
            <a:tailEnd type="none" w="sm" len="sm"/>
          </a:ln>
        </p:spPr>
      </p:cxnSp>
      <p:cxnSp>
        <p:nvCxnSpPr>
          <p:cNvPr id="19" name="Google Shape;19;p4"/>
          <p:cNvCxnSpPr/>
          <p:nvPr/>
        </p:nvCxnSpPr>
        <p:spPr>
          <a:xfrm>
            <a:off x="425200" y="4740000"/>
            <a:ext cx="8296800" cy="0"/>
          </a:xfrm>
          <a:prstGeom prst="straightConnector1">
            <a:avLst/>
          </a:prstGeom>
          <a:noFill/>
          <a:ln w="19050" cap="flat" cmpd="sng">
            <a:solidFill>
              <a:schemeClr val="lt1"/>
            </a:solidFill>
            <a:prstDash val="solid"/>
            <a:round/>
            <a:headEnd type="none" w="sm" len="sm"/>
            <a:tailEnd type="none" w="sm" len="sm"/>
          </a:ln>
        </p:spPr>
      </p:cxnSp>
      <p:sp>
        <p:nvSpPr>
          <p:cNvPr id="20" name="Google Shape;20;p4"/>
          <p:cNvSpPr txBox="1">
            <a:spLocks noGrp="1"/>
          </p:cNvSpPr>
          <p:nvPr>
            <p:ph type="title"/>
          </p:nvPr>
        </p:nvSpPr>
        <p:spPr>
          <a:xfrm>
            <a:off x="406425" y="1806825"/>
            <a:ext cx="8296800" cy="1542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lt1"/>
              </a:buClr>
              <a:buSzPts val="4800"/>
              <a:buNone/>
              <a:defRPr sz="4800">
                <a:solidFill>
                  <a:schemeClr val="lt1"/>
                </a:solidFill>
              </a:defRPr>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a:endParaRPr/>
          </a:p>
        </p:txBody>
      </p:sp>
      <p:sp>
        <p:nvSpPr>
          <p:cNvPr id="21" name="Google Shape;21;p4"/>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cxnSp>
        <p:nvCxnSpPr>
          <p:cNvPr id="23" name="Google Shape;23;p5"/>
          <p:cNvCxnSpPr/>
          <p:nvPr/>
        </p:nvCxnSpPr>
        <p:spPr>
          <a:xfrm>
            <a:off x="2477724" y="415650"/>
            <a:ext cx="6244200" cy="0"/>
          </a:xfrm>
          <a:prstGeom prst="straightConnector1">
            <a:avLst/>
          </a:prstGeom>
          <a:noFill/>
          <a:ln w="38100" cap="flat" cmpd="sng">
            <a:solidFill>
              <a:schemeClr val="dk2"/>
            </a:solidFill>
            <a:prstDash val="solid"/>
            <a:round/>
            <a:headEnd type="none" w="sm" len="sm"/>
            <a:tailEnd type="none" w="sm" len="sm"/>
          </a:ln>
        </p:spPr>
      </p:cxnSp>
      <p:cxnSp>
        <p:nvCxnSpPr>
          <p:cNvPr id="24" name="Google Shape;24;p5"/>
          <p:cNvCxnSpPr/>
          <p:nvPr/>
        </p:nvCxnSpPr>
        <p:spPr>
          <a:xfrm>
            <a:off x="2477724" y="4740000"/>
            <a:ext cx="6244200" cy="0"/>
          </a:xfrm>
          <a:prstGeom prst="straightConnector1">
            <a:avLst/>
          </a:prstGeom>
          <a:noFill/>
          <a:ln w="19050" cap="flat" cmpd="sng">
            <a:solidFill>
              <a:schemeClr val="dk2"/>
            </a:solidFill>
            <a:prstDash val="solid"/>
            <a:round/>
            <a:headEnd type="none" w="sm" len="sm"/>
            <a:tailEnd type="none" w="sm" len="sm"/>
          </a:ln>
        </p:spPr>
      </p:cxnSp>
      <p:cxnSp>
        <p:nvCxnSpPr>
          <p:cNvPr id="25" name="Google Shape;25;p5"/>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26" name="Google Shape;26;p5"/>
          <p:cNvSpPr txBox="1">
            <a:spLocks noGrp="1"/>
          </p:cNvSpPr>
          <p:nvPr>
            <p:ph type="title"/>
          </p:nvPr>
        </p:nvSpPr>
        <p:spPr>
          <a:xfrm>
            <a:off x="2400250" y="575950"/>
            <a:ext cx="6321600" cy="635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7" name="Google Shape;27;p5"/>
          <p:cNvSpPr txBox="1">
            <a:spLocks noGrp="1"/>
          </p:cNvSpPr>
          <p:nvPr>
            <p:ph type="body" idx="1"/>
          </p:nvPr>
        </p:nvSpPr>
        <p:spPr>
          <a:xfrm>
            <a:off x="2400303" y="1602675"/>
            <a:ext cx="3071400" cy="3002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8" name="Google Shape;28;p5"/>
          <p:cNvSpPr txBox="1">
            <a:spLocks noGrp="1"/>
          </p:cNvSpPr>
          <p:nvPr>
            <p:ph type="body" idx="2"/>
          </p:nvPr>
        </p:nvSpPr>
        <p:spPr>
          <a:xfrm>
            <a:off x="5650572" y="1602675"/>
            <a:ext cx="3071400" cy="3002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9" name="Google Shape;29;p5"/>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03300" y="411575"/>
            <a:ext cx="8520600" cy="639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2" name="Google Shape;32;p6"/>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cxnSp>
        <p:nvCxnSpPr>
          <p:cNvPr id="34" name="Google Shape;34;p7"/>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35" name="Google Shape;35;p7"/>
          <p:cNvSpPr txBox="1">
            <a:spLocks noGrp="1"/>
          </p:cNvSpPr>
          <p:nvPr>
            <p:ph type="title"/>
          </p:nvPr>
        </p:nvSpPr>
        <p:spPr>
          <a:xfrm>
            <a:off x="319500" y="936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6" name="Google Shape;36;p7"/>
          <p:cNvSpPr txBox="1">
            <a:spLocks noGrp="1"/>
          </p:cNvSpPr>
          <p:nvPr>
            <p:ph type="body" idx="1"/>
          </p:nvPr>
        </p:nvSpPr>
        <p:spPr>
          <a:xfrm>
            <a:off x="319500" y="1846804"/>
            <a:ext cx="2808000" cy="2806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7" name="Google Shape;37;p7"/>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8"/>
        <p:cNvGrpSpPr/>
        <p:nvPr/>
      </p:nvGrpSpPr>
      <p:grpSpPr>
        <a:xfrm>
          <a:off x="0" y="0"/>
          <a:ext cx="0" cy="0"/>
          <a:chOff x="0" y="0"/>
          <a:chExt cx="0" cy="0"/>
        </a:xfrm>
      </p:grpSpPr>
      <p:cxnSp>
        <p:nvCxnSpPr>
          <p:cNvPr id="39" name="Google Shape;39;p8"/>
          <p:cNvCxnSpPr/>
          <p:nvPr/>
        </p:nvCxnSpPr>
        <p:spPr>
          <a:xfrm>
            <a:off x="425198" y="415650"/>
            <a:ext cx="183300" cy="0"/>
          </a:xfrm>
          <a:prstGeom prst="straightConnector1">
            <a:avLst/>
          </a:prstGeom>
          <a:noFill/>
          <a:ln w="19050" cap="flat" cmpd="sng">
            <a:solidFill>
              <a:schemeClr val="lt1"/>
            </a:solidFill>
            <a:prstDash val="solid"/>
            <a:round/>
            <a:headEnd type="none" w="sm" len="sm"/>
            <a:tailEnd type="none" w="sm" len="sm"/>
          </a:ln>
        </p:spPr>
      </p:cxnSp>
      <p:sp>
        <p:nvSpPr>
          <p:cNvPr id="40" name="Google Shape;40;p8"/>
          <p:cNvSpPr txBox="1">
            <a:spLocks noGrp="1"/>
          </p:cNvSpPr>
          <p:nvPr>
            <p:ph type="title"/>
          </p:nvPr>
        </p:nvSpPr>
        <p:spPr>
          <a:xfrm>
            <a:off x="283103" y="712141"/>
            <a:ext cx="6244200" cy="38355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a:endParaRPr/>
          </a:p>
        </p:txBody>
      </p:sp>
      <p:sp>
        <p:nvSpPr>
          <p:cNvPr id="41" name="Google Shape;41;p8"/>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125"/>
            <a:ext cx="4572000" cy="5143500"/>
          </a:xfrm>
          <a:prstGeom prst="rect">
            <a:avLst/>
          </a:prstGeom>
          <a:solidFill>
            <a:srgbClr val="FF671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4" name="Google Shape;44;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5" name="Google Shape;45;p9"/>
          <p:cNvSpPr txBox="1">
            <a:spLocks noGrp="1"/>
          </p:cNvSpPr>
          <p:nvPr>
            <p:ph type="title"/>
          </p:nvPr>
        </p:nvSpPr>
        <p:spPr>
          <a:xfrm>
            <a:off x="265500" y="1397350"/>
            <a:ext cx="4045200" cy="13182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FF671F"/>
              </a:buClr>
              <a:buSzPts val="3600"/>
              <a:buNone/>
              <a:defRPr sz="3600">
                <a:solidFill>
                  <a:srgbClr val="FF671F"/>
                </a:solidFill>
              </a:defRPr>
            </a:lvl1pPr>
            <a:lvl2pPr lvl="1" algn="ctr">
              <a:lnSpc>
                <a:spcPct val="100000"/>
              </a:lnSpc>
              <a:spcBef>
                <a:spcPts val="0"/>
              </a:spcBef>
              <a:spcAft>
                <a:spcPts val="0"/>
              </a:spcAft>
              <a:buClr>
                <a:schemeClr val="dk1"/>
              </a:buClr>
              <a:buSzPts val="3600"/>
              <a:buNone/>
              <a:defRPr sz="3600">
                <a:solidFill>
                  <a:schemeClr val="dk1"/>
                </a:solidFill>
              </a:defRPr>
            </a:lvl2pPr>
            <a:lvl3pPr lvl="2" algn="ctr">
              <a:lnSpc>
                <a:spcPct val="100000"/>
              </a:lnSpc>
              <a:spcBef>
                <a:spcPts val="0"/>
              </a:spcBef>
              <a:spcAft>
                <a:spcPts val="0"/>
              </a:spcAft>
              <a:buClr>
                <a:schemeClr val="dk1"/>
              </a:buClr>
              <a:buSzPts val="3600"/>
              <a:buNone/>
              <a:defRPr sz="3600">
                <a:solidFill>
                  <a:schemeClr val="dk1"/>
                </a:solidFill>
              </a:defRPr>
            </a:lvl3pPr>
            <a:lvl4pPr lvl="3" algn="ctr">
              <a:lnSpc>
                <a:spcPct val="100000"/>
              </a:lnSpc>
              <a:spcBef>
                <a:spcPts val="0"/>
              </a:spcBef>
              <a:spcAft>
                <a:spcPts val="0"/>
              </a:spcAft>
              <a:buClr>
                <a:schemeClr val="dk1"/>
              </a:buClr>
              <a:buSzPts val="3600"/>
              <a:buNone/>
              <a:defRPr sz="3600">
                <a:solidFill>
                  <a:schemeClr val="dk1"/>
                </a:solidFill>
              </a:defRPr>
            </a:lvl4pPr>
            <a:lvl5pPr lvl="4" algn="ctr">
              <a:lnSpc>
                <a:spcPct val="100000"/>
              </a:lnSpc>
              <a:spcBef>
                <a:spcPts val="0"/>
              </a:spcBef>
              <a:spcAft>
                <a:spcPts val="0"/>
              </a:spcAft>
              <a:buClr>
                <a:schemeClr val="dk1"/>
              </a:buClr>
              <a:buSzPts val="3600"/>
              <a:buNone/>
              <a:defRPr sz="3600">
                <a:solidFill>
                  <a:schemeClr val="dk1"/>
                </a:solidFill>
              </a:defRPr>
            </a:lvl5pPr>
            <a:lvl6pPr lvl="5" algn="ctr">
              <a:lnSpc>
                <a:spcPct val="100000"/>
              </a:lnSpc>
              <a:spcBef>
                <a:spcPts val="0"/>
              </a:spcBef>
              <a:spcAft>
                <a:spcPts val="0"/>
              </a:spcAft>
              <a:buClr>
                <a:schemeClr val="dk1"/>
              </a:buClr>
              <a:buSzPts val="3600"/>
              <a:buNone/>
              <a:defRPr sz="3600">
                <a:solidFill>
                  <a:schemeClr val="dk1"/>
                </a:solidFill>
              </a:defRPr>
            </a:lvl6pPr>
            <a:lvl7pPr lvl="6" algn="ctr">
              <a:lnSpc>
                <a:spcPct val="100000"/>
              </a:lnSpc>
              <a:spcBef>
                <a:spcPts val="0"/>
              </a:spcBef>
              <a:spcAft>
                <a:spcPts val="0"/>
              </a:spcAft>
              <a:buClr>
                <a:schemeClr val="dk1"/>
              </a:buClr>
              <a:buSzPts val="3600"/>
              <a:buNone/>
              <a:defRPr sz="3600">
                <a:solidFill>
                  <a:schemeClr val="dk1"/>
                </a:solidFill>
              </a:defRPr>
            </a:lvl7pPr>
            <a:lvl8pPr lvl="7" algn="ctr">
              <a:lnSpc>
                <a:spcPct val="100000"/>
              </a:lnSpc>
              <a:spcBef>
                <a:spcPts val="0"/>
              </a:spcBef>
              <a:spcAft>
                <a:spcPts val="0"/>
              </a:spcAft>
              <a:buClr>
                <a:schemeClr val="dk1"/>
              </a:buClr>
              <a:buSzPts val="3600"/>
              <a:buNone/>
              <a:defRPr sz="3600">
                <a:solidFill>
                  <a:schemeClr val="dk1"/>
                </a:solidFill>
              </a:defRPr>
            </a:lvl8pPr>
            <a:lvl9pPr lvl="8" algn="ctr">
              <a:lnSpc>
                <a:spcPct val="100000"/>
              </a:lnSpc>
              <a:spcBef>
                <a:spcPts val="0"/>
              </a:spcBef>
              <a:spcAft>
                <a:spcPts val="0"/>
              </a:spcAft>
              <a:buClr>
                <a:schemeClr val="dk1"/>
              </a:buClr>
              <a:buSzPts val="3600"/>
              <a:buNone/>
              <a:defRPr sz="3600">
                <a:solidFill>
                  <a:schemeClr val="dk1"/>
                </a:solidFill>
              </a:defRPr>
            </a:lvl9pPr>
          </a:lstStyle>
          <a:p>
            <a:endParaRPr/>
          </a:p>
        </p:txBody>
      </p:sp>
      <p:sp>
        <p:nvSpPr>
          <p:cNvPr id="46" name="Google Shape;46;p9"/>
          <p:cNvSpPr txBox="1">
            <a:spLocks noGrp="1"/>
          </p:cNvSpPr>
          <p:nvPr>
            <p:ph type="subTitle" idx="1"/>
          </p:nvPr>
        </p:nvSpPr>
        <p:spPr>
          <a:xfrm>
            <a:off x="265500" y="2735371"/>
            <a:ext cx="4045200" cy="1345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7" name="Google Shape;47;p9"/>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Clr>
                <a:schemeClr val="lt1"/>
              </a:buClr>
              <a:buSzPts val="1800"/>
              <a:buChar char="●"/>
              <a:defRPr>
                <a:solidFill>
                  <a:schemeClr val="lt1"/>
                </a:solidFill>
              </a:defRPr>
            </a:lvl1pPr>
            <a:lvl2pPr marL="914400" lvl="1" indent="-317500" algn="l">
              <a:lnSpc>
                <a:spcPct val="115000"/>
              </a:lnSpc>
              <a:spcBef>
                <a:spcPts val="1600"/>
              </a:spcBef>
              <a:spcAft>
                <a:spcPts val="0"/>
              </a:spcAft>
              <a:buClr>
                <a:schemeClr val="lt1"/>
              </a:buClr>
              <a:buSzPts val="1400"/>
              <a:buChar char="○"/>
              <a:defRPr>
                <a:solidFill>
                  <a:schemeClr val="lt1"/>
                </a:solidFill>
              </a:defRPr>
            </a:lvl2pPr>
            <a:lvl3pPr marL="1371600" lvl="2" indent="-317500" algn="l">
              <a:lnSpc>
                <a:spcPct val="115000"/>
              </a:lnSpc>
              <a:spcBef>
                <a:spcPts val="1600"/>
              </a:spcBef>
              <a:spcAft>
                <a:spcPts val="0"/>
              </a:spcAft>
              <a:buClr>
                <a:schemeClr val="lt1"/>
              </a:buClr>
              <a:buSzPts val="1400"/>
              <a:buChar char="■"/>
              <a:defRPr>
                <a:solidFill>
                  <a:schemeClr val="lt1"/>
                </a:solidFill>
              </a:defRPr>
            </a:lvl3pPr>
            <a:lvl4pPr marL="1828800" lvl="3" indent="-317500" algn="l">
              <a:lnSpc>
                <a:spcPct val="115000"/>
              </a:lnSpc>
              <a:spcBef>
                <a:spcPts val="1600"/>
              </a:spcBef>
              <a:spcAft>
                <a:spcPts val="0"/>
              </a:spcAft>
              <a:buClr>
                <a:schemeClr val="lt1"/>
              </a:buClr>
              <a:buSzPts val="1400"/>
              <a:buChar char="●"/>
              <a:defRPr>
                <a:solidFill>
                  <a:schemeClr val="lt1"/>
                </a:solidFill>
              </a:defRPr>
            </a:lvl4pPr>
            <a:lvl5pPr marL="2286000" lvl="4" indent="-317500" algn="l">
              <a:lnSpc>
                <a:spcPct val="115000"/>
              </a:lnSpc>
              <a:spcBef>
                <a:spcPts val="1600"/>
              </a:spcBef>
              <a:spcAft>
                <a:spcPts val="0"/>
              </a:spcAft>
              <a:buClr>
                <a:schemeClr val="lt1"/>
              </a:buClr>
              <a:buSzPts val="1400"/>
              <a:buChar char="○"/>
              <a:defRPr>
                <a:solidFill>
                  <a:schemeClr val="lt1"/>
                </a:solidFill>
              </a:defRPr>
            </a:lvl5pPr>
            <a:lvl6pPr marL="2743200" lvl="5" indent="-317500" algn="l">
              <a:lnSpc>
                <a:spcPct val="115000"/>
              </a:lnSpc>
              <a:spcBef>
                <a:spcPts val="1600"/>
              </a:spcBef>
              <a:spcAft>
                <a:spcPts val="0"/>
              </a:spcAft>
              <a:buClr>
                <a:schemeClr val="lt1"/>
              </a:buClr>
              <a:buSzPts val="1400"/>
              <a:buChar char="■"/>
              <a:defRPr>
                <a:solidFill>
                  <a:schemeClr val="lt1"/>
                </a:solidFill>
              </a:defRPr>
            </a:lvl6pPr>
            <a:lvl7pPr marL="3200400" lvl="6" indent="-317500" algn="l">
              <a:lnSpc>
                <a:spcPct val="115000"/>
              </a:lnSpc>
              <a:spcBef>
                <a:spcPts val="1600"/>
              </a:spcBef>
              <a:spcAft>
                <a:spcPts val="0"/>
              </a:spcAft>
              <a:buClr>
                <a:schemeClr val="lt1"/>
              </a:buClr>
              <a:buSzPts val="1400"/>
              <a:buChar char="●"/>
              <a:defRPr>
                <a:solidFill>
                  <a:schemeClr val="lt1"/>
                </a:solidFill>
              </a:defRPr>
            </a:lvl7pPr>
            <a:lvl8pPr marL="3657600" lvl="7" indent="-317500" algn="l">
              <a:lnSpc>
                <a:spcPct val="115000"/>
              </a:lnSpc>
              <a:spcBef>
                <a:spcPts val="1600"/>
              </a:spcBef>
              <a:spcAft>
                <a:spcPts val="0"/>
              </a:spcAft>
              <a:buClr>
                <a:schemeClr val="lt1"/>
              </a:buClr>
              <a:buSzPts val="1400"/>
              <a:buChar char="○"/>
              <a:defRPr>
                <a:solidFill>
                  <a:schemeClr val="lt1"/>
                </a:solidFill>
              </a:defRPr>
            </a:lvl8pPr>
            <a:lvl9pPr marL="4114800" lvl="8" indent="-317500" algn="l">
              <a:lnSpc>
                <a:spcPct val="115000"/>
              </a:lnSpc>
              <a:spcBef>
                <a:spcPts val="1600"/>
              </a:spcBef>
              <a:spcAft>
                <a:spcPts val="1600"/>
              </a:spcAft>
              <a:buClr>
                <a:schemeClr val="lt1"/>
              </a:buClr>
              <a:buSzPts val="1400"/>
              <a:buChar char="■"/>
              <a:defRPr>
                <a:solidFill>
                  <a:schemeClr val="lt1"/>
                </a:solidFill>
              </a:defRPr>
            </a:lvl9pPr>
          </a:lstStyle>
          <a:p>
            <a:endParaRPr/>
          </a:p>
        </p:txBody>
      </p:sp>
      <p:sp>
        <p:nvSpPr>
          <p:cNvPr id="48" name="Google Shape;48;p9"/>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cxnSp>
        <p:nvCxnSpPr>
          <p:cNvPr id="50" name="Google Shape;50;p10"/>
          <p:cNvCxnSpPr/>
          <p:nvPr/>
        </p:nvCxnSpPr>
        <p:spPr>
          <a:xfrm>
            <a:off x="425200" y="4740000"/>
            <a:ext cx="8296800" cy="0"/>
          </a:xfrm>
          <a:prstGeom prst="straightConnector1">
            <a:avLst/>
          </a:prstGeom>
          <a:noFill/>
          <a:ln w="19050" cap="flat" cmpd="sng">
            <a:solidFill>
              <a:schemeClr val="dk2"/>
            </a:solidFill>
            <a:prstDash val="solid"/>
            <a:round/>
            <a:headEnd type="none" w="sm" len="sm"/>
            <a:tailEnd type="none" w="sm" len="sm"/>
          </a:ln>
        </p:spPr>
      </p:cxnSp>
      <p:cxnSp>
        <p:nvCxnSpPr>
          <p:cNvPr id="51" name="Google Shape;51;p10"/>
          <p:cNvCxnSpPr/>
          <p:nvPr/>
        </p:nvCxnSpPr>
        <p:spPr>
          <a:xfrm>
            <a:off x="425198" y="415650"/>
            <a:ext cx="183300" cy="0"/>
          </a:xfrm>
          <a:prstGeom prst="straightConnector1">
            <a:avLst/>
          </a:prstGeom>
          <a:noFill/>
          <a:ln w="19050" cap="flat" cmpd="sng">
            <a:solidFill>
              <a:schemeClr val="dk2"/>
            </a:solidFill>
            <a:prstDash val="solid"/>
            <a:round/>
            <a:headEnd type="none" w="sm" len="sm"/>
            <a:tailEnd type="none" w="sm" len="sm"/>
          </a:ln>
        </p:spPr>
      </p:cxnSp>
      <p:sp>
        <p:nvSpPr>
          <p:cNvPr id="52" name="Google Shape;52;p10"/>
          <p:cNvSpPr txBox="1">
            <a:spLocks noGrp="1"/>
          </p:cNvSpPr>
          <p:nvPr>
            <p:ph type="body" idx="1"/>
          </p:nvPr>
        </p:nvSpPr>
        <p:spPr>
          <a:xfrm>
            <a:off x="328017" y="4226025"/>
            <a:ext cx="8388600" cy="3936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53" name="Google Shape;53;p10"/>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wiss-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400250" y="575950"/>
            <a:ext cx="6321600" cy="6354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endParaRPr/>
          </a:p>
        </p:txBody>
      </p:sp>
      <p:sp>
        <p:nvSpPr>
          <p:cNvPr id="7" name="Google Shape;7;p1"/>
          <p:cNvSpPr txBox="1">
            <a:spLocks noGrp="1"/>
          </p:cNvSpPr>
          <p:nvPr>
            <p:ph type="body" idx="1"/>
          </p:nvPr>
        </p:nvSpPr>
        <p:spPr>
          <a:xfrm>
            <a:off x="2410112" y="1595776"/>
            <a:ext cx="6321600" cy="3002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Open Sans"/>
              <a:buChar char="●"/>
              <a:defRPr sz="1800" b="0" i="0" u="none" strike="noStrike" cap="none">
                <a:solidFill>
                  <a:schemeClr val="dk2"/>
                </a:solidFill>
                <a:latin typeface="Open Sans"/>
                <a:ea typeface="Open Sans"/>
                <a:cs typeface="Open Sans"/>
                <a:sym typeface="Open Sans"/>
              </a:defRPr>
            </a:lvl1pPr>
            <a:lvl2pPr marL="914400" marR="0" lvl="1"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2pPr>
            <a:lvl3pPr marL="1371600" marR="0" lvl="2"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3pPr>
            <a:lvl4pPr marL="1828800" marR="0" lvl="3"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4pPr>
            <a:lvl5pPr marL="2286000" marR="0" lvl="4"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5pPr>
            <a:lvl6pPr marL="2743200" marR="0" lvl="5"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6pPr>
            <a:lvl7pPr marL="3200400" marR="0" lvl="6"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7pPr>
            <a:lvl8pPr marL="3657600" marR="0" lvl="7" indent="-317500" algn="l" rtl="0">
              <a:lnSpc>
                <a:spcPct val="115000"/>
              </a:lnSpc>
              <a:spcBef>
                <a:spcPts val="1600"/>
              </a:spcBef>
              <a:spcAft>
                <a:spcPts val="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8pPr>
            <a:lvl9pPr marL="4114800" marR="0" lvl="8" indent="-317500" algn="l" rtl="0">
              <a:lnSpc>
                <a:spcPct val="115000"/>
              </a:lnSpc>
              <a:spcBef>
                <a:spcPts val="1600"/>
              </a:spcBef>
              <a:spcAft>
                <a:spcPts val="1600"/>
              </a:spcAft>
              <a:buClr>
                <a:schemeClr val="dk2"/>
              </a:buClr>
              <a:buSzPts val="1400"/>
              <a:buFont typeface="Open Sans"/>
              <a:buChar char="■"/>
              <a:defRPr sz="1400" b="0" i="0" u="none" strike="noStrike" cap="none">
                <a:solidFill>
                  <a:schemeClr val="dk2"/>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Shape 65"/>
        <p:cNvGrpSpPr/>
        <p:nvPr/>
      </p:nvGrpSpPr>
      <p:grpSpPr>
        <a:xfrm>
          <a:off x="0" y="0"/>
          <a:ext cx="0" cy="0"/>
          <a:chOff x="0" y="0"/>
          <a:chExt cx="0" cy="0"/>
        </a:xfrm>
      </p:grpSpPr>
      <p:sp>
        <p:nvSpPr>
          <p:cNvPr id="66" name="Google Shape;66;p13"/>
          <p:cNvSpPr txBox="1">
            <a:spLocks noGrp="1"/>
          </p:cNvSpPr>
          <p:nvPr>
            <p:ph type="ctrTitle"/>
          </p:nvPr>
        </p:nvSpPr>
        <p:spPr>
          <a:xfrm>
            <a:off x="560311" y="1245131"/>
            <a:ext cx="8187900" cy="1542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2"/>
              </a:buClr>
              <a:buSzPts val="1100"/>
              <a:buFont typeface="Arial"/>
              <a:buNone/>
            </a:pPr>
            <a:r>
              <a:rPr lang="en-GB" sz="6600" dirty="0">
                <a:solidFill>
                  <a:schemeClr val="tx1">
                    <a:lumMod val="75000"/>
                  </a:schemeClr>
                </a:solidFill>
              </a:rPr>
              <a:t>Strategic Planning Framework</a:t>
            </a:r>
          </a:p>
        </p:txBody>
      </p:sp>
      <p:pic>
        <p:nvPicPr>
          <p:cNvPr id="3" name="Picture 2" descr="A logo with black text&#10;&#10;Description automatically generated">
            <a:extLst>
              <a:ext uri="{FF2B5EF4-FFF2-40B4-BE49-F238E27FC236}">
                <a16:creationId xmlns:a16="http://schemas.microsoft.com/office/drawing/2014/main" id="{0CB61B4E-EBBD-A77A-977D-1C7788BC2CFC}"/>
              </a:ext>
            </a:extLst>
          </p:cNvPr>
          <p:cNvPicPr>
            <a:picLocks noChangeAspect="1"/>
          </p:cNvPicPr>
          <p:nvPr/>
        </p:nvPicPr>
        <p:blipFill>
          <a:blip r:embed="rId3"/>
          <a:stretch>
            <a:fillRect/>
          </a:stretch>
        </p:blipFill>
        <p:spPr>
          <a:xfrm>
            <a:off x="7128164" y="4420694"/>
            <a:ext cx="2015836" cy="722806"/>
          </a:xfrm>
          <a:prstGeom prst="rect">
            <a:avLst/>
          </a:prstGeom>
        </p:spPr>
      </p:pic>
      <p:sp>
        <p:nvSpPr>
          <p:cNvPr id="4" name="Google Shape;66;p13">
            <a:extLst>
              <a:ext uri="{FF2B5EF4-FFF2-40B4-BE49-F238E27FC236}">
                <a16:creationId xmlns:a16="http://schemas.microsoft.com/office/drawing/2014/main" id="{82C337E2-121D-F35A-9AA4-7F4DD6BF6B6B}"/>
              </a:ext>
            </a:extLst>
          </p:cNvPr>
          <p:cNvSpPr txBox="1">
            <a:spLocks/>
          </p:cNvSpPr>
          <p:nvPr/>
        </p:nvSpPr>
        <p:spPr>
          <a:xfrm>
            <a:off x="615729" y="1196640"/>
            <a:ext cx="8187900" cy="1542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4800"/>
              <a:buFont typeface="Open Sans ExtraBold"/>
              <a:buNone/>
              <a:defRPr sz="4800" b="0" i="0" u="none" strike="noStrike" cap="none">
                <a:solidFill>
                  <a:schemeClr val="lt1"/>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lt1"/>
              </a:buClr>
              <a:buSzPts val="4800"/>
              <a:buFont typeface="Open Sans ExtraBold"/>
              <a:buNone/>
              <a:defRPr sz="4800" b="0" i="0" u="none" strike="noStrike" cap="none">
                <a:solidFill>
                  <a:schemeClr val="lt1"/>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lt1"/>
              </a:buClr>
              <a:buSzPts val="4800"/>
              <a:buFont typeface="Open Sans ExtraBold"/>
              <a:buNone/>
              <a:defRPr sz="4800" b="0" i="0" u="none" strike="noStrike" cap="none">
                <a:solidFill>
                  <a:schemeClr val="lt1"/>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lt1"/>
              </a:buClr>
              <a:buSzPts val="4800"/>
              <a:buFont typeface="Open Sans ExtraBold"/>
              <a:buNone/>
              <a:defRPr sz="4800" b="0" i="0" u="none" strike="noStrike" cap="none">
                <a:solidFill>
                  <a:schemeClr val="lt1"/>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lt1"/>
              </a:buClr>
              <a:buSzPts val="4800"/>
              <a:buFont typeface="Open Sans ExtraBold"/>
              <a:buNone/>
              <a:defRPr sz="4800" b="0" i="0" u="none" strike="noStrike" cap="none">
                <a:solidFill>
                  <a:schemeClr val="lt1"/>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lt1"/>
              </a:buClr>
              <a:buSzPts val="4800"/>
              <a:buFont typeface="Open Sans ExtraBold"/>
              <a:buNone/>
              <a:defRPr sz="4800" b="0" i="0" u="none" strike="noStrike" cap="none">
                <a:solidFill>
                  <a:schemeClr val="lt1"/>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lt1"/>
              </a:buClr>
              <a:buSzPts val="4800"/>
              <a:buFont typeface="Open Sans ExtraBold"/>
              <a:buNone/>
              <a:defRPr sz="4800" b="0" i="0" u="none" strike="noStrike" cap="none">
                <a:solidFill>
                  <a:schemeClr val="lt1"/>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lt1"/>
              </a:buClr>
              <a:buSzPts val="4800"/>
              <a:buFont typeface="Open Sans ExtraBold"/>
              <a:buNone/>
              <a:defRPr sz="4800" b="0" i="0" u="none" strike="noStrike" cap="none">
                <a:solidFill>
                  <a:schemeClr val="lt1"/>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lt1"/>
              </a:buClr>
              <a:buSzPts val="4800"/>
              <a:buFont typeface="Open Sans ExtraBold"/>
              <a:buNone/>
              <a:defRPr sz="4800" b="0" i="0" u="none" strike="noStrike" cap="none">
                <a:solidFill>
                  <a:schemeClr val="lt1"/>
                </a:solidFill>
                <a:latin typeface="Open Sans ExtraBold"/>
                <a:ea typeface="Open Sans ExtraBold"/>
                <a:cs typeface="Open Sans ExtraBold"/>
                <a:sym typeface="Open Sans ExtraBold"/>
              </a:defRPr>
            </a:lvl9pPr>
          </a:lstStyle>
          <a:p>
            <a:pPr algn="ctr">
              <a:buClr>
                <a:schemeClr val="dk2"/>
              </a:buClr>
              <a:buSzPts val="1100"/>
              <a:buFont typeface="Arial"/>
              <a:buNone/>
            </a:pPr>
            <a:r>
              <a:rPr lang="en-GB" sz="6600" dirty="0">
                <a:solidFill>
                  <a:schemeClr val="accent6">
                    <a:lumMod val="75000"/>
                  </a:schemeClr>
                </a:solidFill>
              </a:rPr>
              <a:t>Strategic Planning Framework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36258" y="425325"/>
            <a:ext cx="8839042" cy="635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2D62"/>
              </a:buClr>
              <a:buSzPts val="1400"/>
              <a:buFont typeface="Arial"/>
              <a:buNone/>
            </a:pPr>
            <a:r>
              <a:rPr lang="en-US" sz="1200" b="1" i="1" u="none" strike="noStrike" cap="none" dirty="0">
                <a:solidFill>
                  <a:srgbClr val="1F1F1F"/>
                </a:solidFill>
                <a:latin typeface="Open Sans"/>
                <a:ea typeface="Open Sans"/>
                <a:cs typeface="Open Sans"/>
                <a:sym typeface="Open Sans"/>
              </a:rPr>
              <a:t>(b) Deliver practical care and relief programs to alleviate the suffering of target groups in Indigenous communities, including long-term unemployed, youth at risk of addiction or harmful activities, women who have experienced domestic violence and children who have dropped out of regular school</a:t>
            </a: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878150" y="1568900"/>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a:ea typeface="Open Sans"/>
                <a:cs typeface="Open Sans"/>
                <a:sym typeface="Open Sans"/>
              </a:rPr>
              <a:t>Delivering relevant, current &amp; safe programs/support, diversionary programs, referring to job networks, alternative education, and external trained professionals.</a:t>
            </a:r>
          </a:p>
        </p:txBody>
      </p:sp>
      <p:sp>
        <p:nvSpPr>
          <p:cNvPr id="3" name="Google Shape;168;p21">
            <a:extLst>
              <a:ext uri="{FF2B5EF4-FFF2-40B4-BE49-F238E27FC236}">
                <a16:creationId xmlns:a16="http://schemas.microsoft.com/office/drawing/2014/main" id="{08BA800C-D5A3-54DB-16EA-04B3C2CED01F}"/>
              </a:ext>
            </a:extLst>
          </p:cNvPr>
          <p:cNvSpPr txBox="1">
            <a:spLocks/>
          </p:cNvSpPr>
          <p:nvPr/>
        </p:nvSpPr>
        <p:spPr>
          <a:xfrm>
            <a:off x="1814550" y="32658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rPr>
              <a:t>Vehicles, </a:t>
            </a:r>
            <a:r>
              <a:rPr lang="en-US" sz="1200" dirty="0">
                <a:latin typeface="Open Sans" panose="020B0606030504020204" pitchFamily="34" charset="0"/>
                <a:ea typeface="Open Sans" panose="020B0606030504020204" pitchFamily="34" charset="0"/>
                <a:cs typeface="Open Sans" panose="020B0606030504020204" pitchFamily="34" charset="0"/>
              </a:rPr>
              <a:t>knowledge of services, good rapport between services and agencies, referral pathways out and in, training, qualified staff.</a:t>
            </a:r>
            <a:endPar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4" name="Picture 3" descr="A logo with black text&#10;&#10;Description automatically generated">
            <a:extLst>
              <a:ext uri="{FF2B5EF4-FFF2-40B4-BE49-F238E27FC236}">
                <a16:creationId xmlns:a16="http://schemas.microsoft.com/office/drawing/2014/main" id="{675868C6-2DD7-BFA1-5BF7-C764D6D87EFB}"/>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3938617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55418" y="388875"/>
            <a:ext cx="8505382" cy="63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2D62"/>
              </a:buClr>
              <a:buSzPts val="1400"/>
              <a:buFont typeface="Arial"/>
              <a:buNone/>
            </a:pPr>
            <a:r>
              <a:rPr lang="en-US" sz="1100" b="1" i="0" u="none" strike="noStrike" cap="none" dirty="0">
                <a:solidFill>
                  <a:srgbClr val="1F1F1F"/>
                </a:solidFill>
                <a:latin typeface="Open Sans"/>
                <a:ea typeface="Open Sans"/>
                <a:cs typeface="Open Sans"/>
                <a:sym typeface="Open Sans"/>
              </a:rPr>
              <a:t>(c) Empower Indigenous men, women and young people across Australia to transform their communities, rise to their full potential and achieve their hopes and destinies by establishing a </a:t>
            </a:r>
            <a:r>
              <a:rPr lang="en-US" sz="1100" b="1" i="0" u="none" strike="noStrike" cap="none" dirty="0" err="1">
                <a:solidFill>
                  <a:srgbClr val="1F1F1F"/>
                </a:solidFill>
                <a:latin typeface="Open Sans"/>
                <a:ea typeface="Open Sans"/>
                <a:cs typeface="Open Sans"/>
                <a:sym typeface="Open Sans"/>
              </a:rPr>
              <a:t>centre</a:t>
            </a:r>
            <a:r>
              <a:rPr lang="en-US" sz="1100" b="1" i="0" u="none" strike="noStrike" cap="none" dirty="0">
                <a:solidFill>
                  <a:srgbClr val="1F1F1F"/>
                </a:solidFill>
                <a:latin typeface="Open Sans"/>
                <a:ea typeface="Open Sans"/>
                <a:cs typeface="Open Sans"/>
                <a:sym typeface="Open Sans"/>
              </a:rPr>
              <a:t> of excellence and integrity, where people of all ages, backgrounds, cultures and needs come together to learn, grow, network and benefit culturally sensitive, spiritual and practical training programs</a:t>
            </a: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720900" y="172972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a:ea typeface="Open Sans"/>
                <a:cs typeface="Open Sans"/>
                <a:sym typeface="Open Sans"/>
              </a:rPr>
              <a:t>Providing a welcoming and safe environment. </a:t>
            </a:r>
          </a:p>
          <a:p>
            <a:pPr algn="ctr">
              <a:buClr>
                <a:srgbClr val="002D62"/>
              </a:buClr>
              <a:buSzPts val="1400"/>
              <a:buFont typeface="Arial"/>
              <a:buNone/>
            </a:pPr>
            <a:r>
              <a:rPr lang="en-US" sz="1200" dirty="0">
                <a:solidFill>
                  <a:srgbClr val="1F1F1F"/>
                </a:solidFill>
                <a:latin typeface="Open Sans"/>
                <a:ea typeface="Open Sans"/>
                <a:cs typeface="Open Sans"/>
                <a:sym typeface="Open Sans"/>
              </a:rPr>
              <a:t>A facility of excellence, service and empowerment.</a:t>
            </a:r>
          </a:p>
        </p:txBody>
      </p:sp>
      <p:sp>
        <p:nvSpPr>
          <p:cNvPr id="3" name="Google Shape;168;p21">
            <a:extLst>
              <a:ext uri="{FF2B5EF4-FFF2-40B4-BE49-F238E27FC236}">
                <a16:creationId xmlns:a16="http://schemas.microsoft.com/office/drawing/2014/main" id="{08BA800C-D5A3-54DB-16EA-04B3C2CED01F}"/>
              </a:ext>
            </a:extLst>
          </p:cNvPr>
          <p:cNvSpPr txBox="1">
            <a:spLocks/>
          </p:cNvSpPr>
          <p:nvPr/>
        </p:nvSpPr>
        <p:spPr>
          <a:xfrm>
            <a:off x="1878150" y="30705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rPr>
              <a:t>Fully equipped functioning building, state of the art resources, more building staff and specific programs,</a:t>
            </a:r>
          </a:p>
        </p:txBody>
      </p:sp>
      <p:pic>
        <p:nvPicPr>
          <p:cNvPr id="4" name="Picture 3" descr="A logo with black text&#10;&#10;Description automatically generated">
            <a:extLst>
              <a:ext uri="{FF2B5EF4-FFF2-40B4-BE49-F238E27FC236}">
                <a16:creationId xmlns:a16="http://schemas.microsoft.com/office/drawing/2014/main" id="{6A4D9B51-CF7C-155D-5D33-319A7C30FDCC}"/>
              </a:ext>
            </a:extLst>
          </p:cNvPr>
          <p:cNvPicPr>
            <a:picLocks noChangeAspect="1"/>
          </p:cNvPicPr>
          <p:nvPr/>
        </p:nvPicPr>
        <p:blipFill>
          <a:blip r:embed="rId3"/>
          <a:stretch>
            <a:fillRect/>
          </a:stretch>
        </p:blipFill>
        <p:spPr>
          <a:xfrm>
            <a:off x="8361558" y="4869872"/>
            <a:ext cx="782441" cy="280555"/>
          </a:xfrm>
          <a:prstGeom prst="rect">
            <a:avLst/>
          </a:prstGeom>
        </p:spPr>
      </p:pic>
    </p:spTree>
    <p:extLst>
      <p:ext uri="{BB962C8B-B14F-4D97-AF65-F5344CB8AC3E}">
        <p14:creationId xmlns:p14="http://schemas.microsoft.com/office/powerpoint/2010/main" val="1333325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235500" y="426030"/>
            <a:ext cx="8325300" cy="63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2D62"/>
              </a:buClr>
              <a:buSzPts val="1400"/>
              <a:buFont typeface="Arial"/>
              <a:buNone/>
            </a:pPr>
            <a:r>
              <a:rPr lang="en-US" sz="1200" b="1" i="1" dirty="0">
                <a:solidFill>
                  <a:srgbClr val="1F1F1F"/>
                </a:solidFill>
                <a:latin typeface="Open Sans"/>
                <a:ea typeface="Open Sans"/>
                <a:cs typeface="Open Sans"/>
                <a:sym typeface="Open Sans"/>
              </a:rPr>
              <a:t>(d) Raise and support a generation of dedicated and effective leaders in Indigenous communities across the nation and beyond; men and women who will take the lead in transforming their communities and enhancing the quality of life for all their people</a:t>
            </a:r>
            <a:endParaRPr lang="en-US" sz="1200" b="1" i="0" u="none" strike="noStrike" cap="none" dirty="0">
              <a:solidFill>
                <a:srgbClr val="1F1F1F"/>
              </a:solidFill>
              <a:latin typeface="Open Sans"/>
              <a:ea typeface="Open Sans"/>
              <a:cs typeface="Open Sans"/>
              <a:sym typeface="Open Sans"/>
            </a:endParaRP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dirty="0">
                <a:solidFill>
                  <a:srgbClr val="FFFFFF"/>
                </a:solidFill>
                <a:latin typeface="Open Sans"/>
                <a:ea typeface="Open Sans"/>
                <a:cs typeface="Open Sans"/>
                <a:sym typeface="Open Sans"/>
              </a:rPr>
              <a:t>What it means</a:t>
            </a:r>
            <a:endParaRPr sz="1200" b="0" i="0" u="none" strike="noStrike" cap="none" dirty="0">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878150" y="1568900"/>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a:ea typeface="Open Sans"/>
                <a:cs typeface="Open Sans"/>
                <a:sym typeface="Open Sans"/>
              </a:rPr>
              <a:t>Identifying up and coming leaders and providing specific mentoring programs to upskill and develop leadership and good character within family and community</a:t>
            </a:r>
          </a:p>
        </p:txBody>
      </p:sp>
      <p:sp>
        <p:nvSpPr>
          <p:cNvPr id="3" name="Google Shape;168;p21">
            <a:extLst>
              <a:ext uri="{FF2B5EF4-FFF2-40B4-BE49-F238E27FC236}">
                <a16:creationId xmlns:a16="http://schemas.microsoft.com/office/drawing/2014/main" id="{08BA800C-D5A3-54DB-16EA-04B3C2CED01F}"/>
              </a:ext>
            </a:extLst>
          </p:cNvPr>
          <p:cNvSpPr txBox="1">
            <a:spLocks/>
          </p:cNvSpPr>
          <p:nvPr/>
        </p:nvSpPr>
        <p:spPr>
          <a:xfrm>
            <a:off x="1789150" y="32658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a:ea typeface="Open Sans"/>
                <a:cs typeface="Open Sans"/>
                <a:sym typeface="Open Sans"/>
              </a:rPr>
              <a:t>Bring in qualified/professional trainers and support for staff, clients and community.</a:t>
            </a:r>
          </a:p>
          <a:p>
            <a:pPr algn="ctr">
              <a:buClr>
                <a:srgbClr val="002D62"/>
              </a:buClr>
              <a:buSzPts val="1400"/>
              <a:buFont typeface="Arial"/>
              <a:buNone/>
            </a:pPr>
            <a:r>
              <a:rPr lang="en-US" sz="1200" dirty="0">
                <a:solidFill>
                  <a:srgbClr val="1F1F1F"/>
                </a:solidFill>
                <a:latin typeface="Open Sans"/>
                <a:ea typeface="Open Sans"/>
                <a:cs typeface="Open Sans"/>
                <a:sym typeface="Open Sans"/>
              </a:rPr>
              <a:t>Providing continual support and follow-up. Advertise and promote through all social media platforms and other media outlets.</a:t>
            </a:r>
          </a:p>
        </p:txBody>
      </p:sp>
      <p:pic>
        <p:nvPicPr>
          <p:cNvPr id="4" name="Picture 3" descr="A logo with black text&#10;&#10;Description automatically generated">
            <a:extLst>
              <a:ext uri="{FF2B5EF4-FFF2-40B4-BE49-F238E27FC236}">
                <a16:creationId xmlns:a16="http://schemas.microsoft.com/office/drawing/2014/main" id="{0DE19C4B-0747-2178-C4C3-97EAE9706BD6}"/>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235500" y="488925"/>
            <a:ext cx="8751947" cy="63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2D62"/>
              </a:buClr>
              <a:buSzPts val="1400"/>
              <a:buFont typeface="Arial"/>
              <a:buNone/>
            </a:pPr>
            <a:r>
              <a:rPr lang="en-US" sz="1200" b="1" i="1" u="none" strike="noStrike" cap="none" dirty="0">
                <a:solidFill>
                  <a:srgbClr val="1F1F1F"/>
                </a:solidFill>
                <a:latin typeface="Open Sans"/>
                <a:ea typeface="Open Sans"/>
                <a:cs typeface="Open Sans"/>
                <a:sym typeface="Open Sans"/>
              </a:rPr>
              <a:t>(e) Make a significant contribution to closing the gap between Indigenous and non-Indigenous Australians in the areas of health and fitness, life expectancy, economic prosperity, family lifestyle, education and employment</a:t>
            </a: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solidFill>
              <a:schemeClr val="tx1">
                <a:lumMod val="75000"/>
              </a:schemeClr>
            </a:solid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solidFill>
              <a:schemeClr val="tx1">
                <a:lumMod val="75000"/>
              </a:schemeClr>
            </a:solid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solidFill>
              <a:schemeClr val="tx1">
                <a:lumMod val="75000"/>
              </a:schemeClr>
            </a:solid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878150" y="172972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a:ea typeface="Open Sans"/>
                <a:cs typeface="Open Sans"/>
                <a:sym typeface="Open Sans"/>
              </a:rPr>
              <a:t>Identifying the gaps and providing solutions to address and encourage better outcomes personally and in the community.</a:t>
            </a:r>
          </a:p>
        </p:txBody>
      </p:sp>
      <p:sp>
        <p:nvSpPr>
          <p:cNvPr id="3" name="Google Shape;168;p21">
            <a:extLst>
              <a:ext uri="{FF2B5EF4-FFF2-40B4-BE49-F238E27FC236}">
                <a16:creationId xmlns:a16="http://schemas.microsoft.com/office/drawing/2014/main" id="{08BA800C-D5A3-54DB-16EA-04B3C2CED01F}"/>
              </a:ext>
            </a:extLst>
          </p:cNvPr>
          <p:cNvSpPr txBox="1">
            <a:spLocks/>
          </p:cNvSpPr>
          <p:nvPr/>
        </p:nvSpPr>
        <p:spPr>
          <a:xfrm>
            <a:off x="1814550" y="3265875"/>
            <a:ext cx="701957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rPr>
              <a:t>Vehicles, </a:t>
            </a:r>
            <a:r>
              <a:rPr lang="en-US" sz="1200" dirty="0">
                <a:latin typeface="Open Sans" panose="020B0606030504020204" pitchFamily="34" charset="0"/>
                <a:ea typeface="Open Sans" panose="020B0606030504020204" pitchFamily="34" charset="0"/>
                <a:cs typeface="Open Sans" panose="020B0606030504020204" pitchFamily="34" charset="0"/>
              </a:rPr>
              <a:t>knowledge of services, good rapport between services and agencies, referral pathways out and in, training staff, clients and community, creative approaches to address long term gaps, finance, specific programs that address the issues, and resources</a:t>
            </a:r>
            <a:endPar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4" name="Picture 3" descr="A logo with black text&#10;&#10;Description automatically generated">
            <a:extLst>
              <a:ext uri="{FF2B5EF4-FFF2-40B4-BE49-F238E27FC236}">
                <a16:creationId xmlns:a16="http://schemas.microsoft.com/office/drawing/2014/main" id="{A9CC128F-32B7-9DA4-625A-367EB82DC2CF}"/>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40153231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235500" y="490777"/>
            <a:ext cx="8751947" cy="63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2D62"/>
              </a:buClr>
              <a:buSzPts val="1400"/>
              <a:buFont typeface="Arial"/>
              <a:buNone/>
            </a:pPr>
            <a:r>
              <a:rPr lang="en-US" sz="1200" b="1" i="1" dirty="0">
                <a:solidFill>
                  <a:srgbClr val="1F1F1F"/>
                </a:solidFill>
                <a:latin typeface="Open Sans"/>
                <a:ea typeface="Open Sans"/>
                <a:cs typeface="Open Sans"/>
                <a:sym typeface="Open Sans"/>
              </a:rPr>
              <a:t>(f) Design and deliver a culturally appropriate life-skills program that enables disadvantage Indigenous men, women, and young people to build their self-worth and to achieve their hopes and dreams through education and stable employment</a:t>
            </a:r>
            <a:endParaRPr lang="en-US" sz="1200" b="1" i="0" u="none" strike="noStrike" cap="none" dirty="0">
              <a:solidFill>
                <a:srgbClr val="1F1F1F"/>
              </a:solidFill>
              <a:latin typeface="Open Sans"/>
              <a:ea typeface="Open Sans"/>
              <a:cs typeface="Open Sans"/>
              <a:sym typeface="Open Sans"/>
            </a:endParaRP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720900" y="1831050"/>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a:ea typeface="Open Sans"/>
                <a:cs typeface="Open Sans"/>
                <a:sym typeface="Open Sans"/>
              </a:rPr>
              <a:t>Identifying the needs, developing appropriate programs that address the specific issues, </a:t>
            </a:r>
          </a:p>
        </p:txBody>
      </p:sp>
      <p:sp>
        <p:nvSpPr>
          <p:cNvPr id="3" name="Google Shape;168;p21">
            <a:extLst>
              <a:ext uri="{FF2B5EF4-FFF2-40B4-BE49-F238E27FC236}">
                <a16:creationId xmlns:a16="http://schemas.microsoft.com/office/drawing/2014/main" id="{08BA800C-D5A3-54DB-16EA-04B3C2CED01F}"/>
              </a:ext>
            </a:extLst>
          </p:cNvPr>
          <p:cNvSpPr txBox="1">
            <a:spLocks/>
          </p:cNvSpPr>
          <p:nvPr/>
        </p:nvSpPr>
        <p:spPr>
          <a:xfrm>
            <a:off x="1814550" y="32658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rPr>
              <a:t>Vehicles, </a:t>
            </a:r>
            <a:r>
              <a:rPr lang="en-US" sz="1200" dirty="0">
                <a:latin typeface="Open Sans" panose="020B0606030504020204" pitchFamily="34" charset="0"/>
                <a:ea typeface="Open Sans" panose="020B0606030504020204" pitchFamily="34" charset="0"/>
                <a:cs typeface="Open Sans" panose="020B0606030504020204" pitchFamily="34" charset="0"/>
              </a:rPr>
              <a:t>knowledge of services, good rapport between services and agencies, referral pathways out and in, training staff, clients and community, creative approaches to address long term gaps, finance, specific programs that address the issues, resources</a:t>
            </a:r>
            <a:endPar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4" name="Picture 3" descr="A logo with black text&#10;&#10;Description automatically generated">
            <a:extLst>
              <a:ext uri="{FF2B5EF4-FFF2-40B4-BE49-F238E27FC236}">
                <a16:creationId xmlns:a16="http://schemas.microsoft.com/office/drawing/2014/main" id="{CFA53CB5-D299-C856-5BFA-494C9B6ABF6F}"/>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1569363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112978" y="513055"/>
            <a:ext cx="8639800" cy="635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200" b="1" i="1" dirty="0">
                <a:solidFill>
                  <a:srgbClr val="1F1F1F"/>
                </a:solidFill>
                <a:latin typeface="Open Sans"/>
                <a:ea typeface="Open Sans"/>
                <a:cs typeface="Open Sans"/>
                <a:sym typeface="Open Sans"/>
              </a:rPr>
              <a:t>(g) Reduce the incidence of domestic violence and family dysfunction and breakdown among Indigenous people and communities by strengthening the family unit through focused training in home management, personal finance, communication skills, conflict resolution and relationship building across generations</a:t>
            </a:r>
            <a:endParaRPr lang="en-US" sz="1200" b="1" i="0" u="none" strike="noStrike" cap="none" dirty="0">
              <a:solidFill>
                <a:srgbClr val="1F1F1F"/>
              </a:solidFill>
              <a:latin typeface="Open Sans"/>
              <a:ea typeface="Open Sans"/>
              <a:cs typeface="Open Sans"/>
              <a:sym typeface="Open Sans"/>
            </a:endParaRP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720900" y="1831050"/>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a:ea typeface="Open Sans"/>
                <a:cs typeface="Open Sans"/>
                <a:sym typeface="Open Sans"/>
              </a:rPr>
              <a:t>Working specifically with the family unit, Identify, develop and deliver appropriate responses to address the presenting and underlying issues</a:t>
            </a:r>
          </a:p>
        </p:txBody>
      </p:sp>
      <p:sp>
        <p:nvSpPr>
          <p:cNvPr id="3" name="Google Shape;168;p21">
            <a:extLst>
              <a:ext uri="{FF2B5EF4-FFF2-40B4-BE49-F238E27FC236}">
                <a16:creationId xmlns:a16="http://schemas.microsoft.com/office/drawing/2014/main" id="{08BA800C-D5A3-54DB-16EA-04B3C2CED01F}"/>
              </a:ext>
            </a:extLst>
          </p:cNvPr>
          <p:cNvSpPr txBox="1">
            <a:spLocks/>
          </p:cNvSpPr>
          <p:nvPr/>
        </p:nvSpPr>
        <p:spPr>
          <a:xfrm>
            <a:off x="1814550" y="32658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rPr>
              <a:t>Vehicles, </a:t>
            </a:r>
            <a:r>
              <a:rPr lang="en-US" sz="1200" dirty="0">
                <a:latin typeface="Open Sans" panose="020B0606030504020204" pitchFamily="34" charset="0"/>
                <a:ea typeface="Open Sans" panose="020B0606030504020204" pitchFamily="34" charset="0"/>
                <a:cs typeface="Open Sans" panose="020B0606030504020204" pitchFamily="34" charset="0"/>
              </a:rPr>
              <a:t>knowledge of services, good rapport between services and agencies, referral pathways out and in, training staff, clients and community, creative approaches to address long term gaps, finance, specific programs that address the issues, resources</a:t>
            </a:r>
            <a:endPar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4" name="Picture 3" descr="A logo with black text&#10;&#10;Description automatically generated">
            <a:extLst>
              <a:ext uri="{FF2B5EF4-FFF2-40B4-BE49-F238E27FC236}">
                <a16:creationId xmlns:a16="http://schemas.microsoft.com/office/drawing/2014/main" id="{58EB47CB-26FB-9528-DAF9-D8EDF3D2DB2C}"/>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200822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264023" y="620045"/>
            <a:ext cx="8325300" cy="635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2D62"/>
              </a:buClr>
              <a:buSzPts val="1400"/>
              <a:buFont typeface="Arial"/>
              <a:buNone/>
            </a:pPr>
            <a:r>
              <a:rPr lang="en-US" sz="1100" b="1" i="1" dirty="0">
                <a:solidFill>
                  <a:srgbClr val="1F1F1F"/>
                </a:solidFill>
                <a:latin typeface="Open Sans"/>
                <a:ea typeface="Open Sans"/>
                <a:cs typeface="Open Sans"/>
                <a:sym typeface="Open Sans"/>
              </a:rPr>
              <a:t>(h) Connect with disadvantaged and at-risk Indigenous children and young people and mentor them into pathways to training, employment and a healthy lifestyle</a:t>
            </a:r>
            <a:endParaRPr lang="en-US" sz="1100" b="1" i="1" u="none" strike="noStrike" cap="none" dirty="0">
              <a:solidFill>
                <a:srgbClr val="1F1F1F"/>
              </a:solidFill>
              <a:latin typeface="Open Sans"/>
              <a:ea typeface="Open Sans"/>
              <a:cs typeface="Open Sans"/>
              <a:sym typeface="Open Sans"/>
            </a:endParaRP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720900" y="172972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pPr>
            <a:r>
              <a:rPr lang="en-US" sz="1200" dirty="0">
                <a:solidFill>
                  <a:srgbClr val="1F1F1F"/>
                </a:solidFill>
                <a:latin typeface="Open Sans"/>
                <a:ea typeface="Open Sans"/>
                <a:cs typeface="Open Sans"/>
                <a:sym typeface="Open Sans"/>
              </a:rPr>
              <a:t>Finding and getting referrals of children and young people from external Government Agencies, NGO </a:t>
            </a:r>
            <a:r>
              <a:rPr lang="en-US" sz="1200" dirty="0" err="1">
                <a:solidFill>
                  <a:srgbClr val="1F1F1F"/>
                </a:solidFill>
                <a:latin typeface="Open Sans"/>
                <a:ea typeface="Open Sans"/>
                <a:cs typeface="Open Sans"/>
                <a:sym typeface="Open Sans"/>
              </a:rPr>
              <a:t>etc</a:t>
            </a:r>
            <a:r>
              <a:rPr lang="en-US" sz="1200" dirty="0">
                <a:solidFill>
                  <a:srgbClr val="1F1F1F"/>
                </a:solidFill>
                <a:latin typeface="Open Sans"/>
                <a:ea typeface="Open Sans"/>
                <a:cs typeface="Open Sans"/>
                <a:sym typeface="Open Sans"/>
              </a:rPr>
              <a:t>, Deliver programs/support, diversionary programs, referring to job networks, alternative education, and external trained professionals,</a:t>
            </a:r>
          </a:p>
          <a:p>
            <a:pPr algn="ctr">
              <a:buClr>
                <a:srgbClr val="002D62"/>
              </a:buClr>
              <a:buSzPts val="1400"/>
              <a:buFont typeface="Arial"/>
              <a:buNone/>
            </a:pPr>
            <a:endParaRPr lang="en-US" sz="1200" dirty="0">
              <a:solidFill>
                <a:srgbClr val="1F1F1F"/>
              </a:solidFill>
              <a:latin typeface="Open Sans"/>
              <a:ea typeface="Open Sans"/>
              <a:cs typeface="Open Sans"/>
              <a:sym typeface="Open Sans"/>
            </a:endParaRPr>
          </a:p>
        </p:txBody>
      </p:sp>
      <p:sp>
        <p:nvSpPr>
          <p:cNvPr id="3" name="Google Shape;168;p21">
            <a:extLst>
              <a:ext uri="{FF2B5EF4-FFF2-40B4-BE49-F238E27FC236}">
                <a16:creationId xmlns:a16="http://schemas.microsoft.com/office/drawing/2014/main" id="{08BA800C-D5A3-54DB-16EA-04B3C2CED01F}"/>
              </a:ext>
            </a:extLst>
          </p:cNvPr>
          <p:cNvSpPr txBox="1">
            <a:spLocks/>
          </p:cNvSpPr>
          <p:nvPr/>
        </p:nvSpPr>
        <p:spPr>
          <a:xfrm>
            <a:off x="1878150" y="317438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rPr>
              <a:t>Vehicles, </a:t>
            </a:r>
            <a:r>
              <a:rPr lang="en-US" sz="1200" dirty="0">
                <a:latin typeface="Open Sans" panose="020B0606030504020204" pitchFamily="34" charset="0"/>
                <a:ea typeface="Open Sans" panose="020B0606030504020204" pitchFamily="34" charset="0"/>
                <a:cs typeface="Open Sans" panose="020B0606030504020204" pitchFamily="34" charset="0"/>
              </a:rPr>
              <a:t>knowledge of services, good rapport between services and agencies, referral pathways out and in, continual training for staff, clients, and community, resources, finance, measuring/KPI’s,</a:t>
            </a:r>
            <a:endPar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4" name="Picture 3" descr="A logo with black text&#10;&#10;Description automatically generated">
            <a:extLst>
              <a:ext uri="{FF2B5EF4-FFF2-40B4-BE49-F238E27FC236}">
                <a16:creationId xmlns:a16="http://schemas.microsoft.com/office/drawing/2014/main" id="{EBB5C1A2-5242-D05B-F6B0-344ECFFDDD32}"/>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359392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235500" y="545850"/>
            <a:ext cx="8527500" cy="63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2D62"/>
              </a:buClr>
              <a:buSzPts val="1400"/>
              <a:buFont typeface="Arial"/>
              <a:buNone/>
            </a:pPr>
            <a:r>
              <a:rPr lang="en-US" sz="1200" b="1" i="0" u="none" strike="noStrike" cap="none" dirty="0">
                <a:solidFill>
                  <a:srgbClr val="1F1F1F"/>
                </a:solidFill>
                <a:latin typeface="Open Sans"/>
                <a:ea typeface="Open Sans"/>
                <a:cs typeface="Open Sans"/>
                <a:sym typeface="Open Sans"/>
              </a:rPr>
              <a:t>(</a:t>
            </a:r>
            <a:r>
              <a:rPr lang="en-US" sz="1200" b="1" i="0" u="none" strike="noStrike" cap="none" dirty="0" err="1">
                <a:solidFill>
                  <a:srgbClr val="1F1F1F"/>
                </a:solidFill>
                <a:latin typeface="Open Sans"/>
                <a:ea typeface="Open Sans"/>
                <a:cs typeface="Open Sans"/>
                <a:sym typeface="Open Sans"/>
              </a:rPr>
              <a:t>i</a:t>
            </a:r>
            <a:r>
              <a:rPr lang="en-US" sz="1200" b="1" i="0" u="none" strike="noStrike" cap="none" dirty="0">
                <a:solidFill>
                  <a:srgbClr val="1F1F1F"/>
                </a:solidFill>
                <a:latin typeface="Open Sans"/>
                <a:ea typeface="Open Sans"/>
                <a:cs typeface="Open Sans"/>
                <a:sym typeface="Open Sans"/>
              </a:rPr>
              <a:t>) Support the creation of enterprises and small businesses that will empower Indigenous men and women to move away from welfare dependency and generate income for the well-being of themselves and families</a:t>
            </a: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dirty="0">
                <a:solidFill>
                  <a:srgbClr val="FFFFFF"/>
                </a:solidFill>
                <a:latin typeface="Open Sans"/>
                <a:ea typeface="Open Sans"/>
                <a:cs typeface="Open Sans"/>
                <a:sym typeface="Open Sans"/>
              </a:rPr>
              <a:t>UNIQUE ROLES</a:t>
            </a:r>
            <a:endParaRPr sz="1300" b="0" i="0" u="none" strike="noStrike" cap="none" dirty="0">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814550" y="17220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a:ea typeface="Open Sans"/>
                <a:cs typeface="Open Sans"/>
                <a:sym typeface="Open Sans"/>
              </a:rPr>
              <a:t>Providing business training &amp; micro enterprise opportunities to long term unemployed and the welfare dependent, to move out of the poverty mindset (welfare dependency) and enter into entrepreneurship.</a:t>
            </a:r>
          </a:p>
        </p:txBody>
      </p:sp>
      <p:sp>
        <p:nvSpPr>
          <p:cNvPr id="3" name="Google Shape;168;p21">
            <a:extLst>
              <a:ext uri="{FF2B5EF4-FFF2-40B4-BE49-F238E27FC236}">
                <a16:creationId xmlns:a16="http://schemas.microsoft.com/office/drawing/2014/main" id="{08BA800C-D5A3-54DB-16EA-04B3C2CED01F}"/>
              </a:ext>
            </a:extLst>
          </p:cNvPr>
          <p:cNvSpPr txBox="1">
            <a:spLocks/>
          </p:cNvSpPr>
          <p:nvPr/>
        </p:nvSpPr>
        <p:spPr>
          <a:xfrm>
            <a:off x="1814550" y="311472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rPr>
              <a:t>Business trainers, Vehicles, </a:t>
            </a:r>
            <a:r>
              <a:rPr lang="en-US" sz="1200" dirty="0">
                <a:latin typeface="Open Sans" panose="020B0606030504020204" pitchFamily="34" charset="0"/>
                <a:ea typeface="Open Sans" panose="020B0606030504020204" pitchFamily="34" charset="0"/>
                <a:cs typeface="Open Sans" panose="020B0606030504020204" pitchFamily="34" charset="0"/>
              </a:rPr>
              <a:t>knowledge of services, good rapport between services and agencies, referral pathways on to further training, training staff, clients and community, appropriate training venue, creative approaches to address long term gaps, finance, specific programs that address the issues, resources, partnership with IBA, identify their business model/plan/idea/concept.</a:t>
            </a:r>
            <a:endPar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pic>
        <p:nvPicPr>
          <p:cNvPr id="4" name="Picture 3" descr="A logo with black text&#10;&#10;Description automatically generated">
            <a:extLst>
              <a:ext uri="{FF2B5EF4-FFF2-40B4-BE49-F238E27FC236}">
                <a16:creationId xmlns:a16="http://schemas.microsoft.com/office/drawing/2014/main" id="{846FC9D2-69EA-38C1-4726-B5EC002A7975}"/>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3543179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60526" y="539125"/>
            <a:ext cx="8989779" cy="63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2D62"/>
              </a:buClr>
              <a:buSzPts val="1400"/>
              <a:buFont typeface="Arial"/>
              <a:buNone/>
            </a:pPr>
            <a:r>
              <a:rPr lang="en-US" sz="1100" b="1" i="0" u="none" strike="noStrike" cap="none" dirty="0">
                <a:solidFill>
                  <a:srgbClr val="1F1F1F"/>
                </a:solidFill>
                <a:latin typeface="Open Sans"/>
                <a:ea typeface="Open Sans"/>
                <a:cs typeface="Open Sans"/>
                <a:sym typeface="Open Sans"/>
              </a:rPr>
              <a:t>(j) Establish, operate and provide training in media facilities (including but not limited to radio, television, internet, publications, performing arts and production studios) for the purpose of promoting and presenting the Indigenous Australian cultural heritage, performing and visual recordings and other resource materials</a:t>
            </a: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639620" y="1387280"/>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pPr>
            <a:r>
              <a:rPr lang="en-US" sz="1200" b="1" dirty="0">
                <a:solidFill>
                  <a:srgbClr val="FF0000"/>
                </a:solidFill>
                <a:latin typeface="Open Sans"/>
                <a:ea typeface="Open Sans"/>
                <a:cs typeface="Open Sans"/>
                <a:sym typeface="Open Sans"/>
              </a:rPr>
              <a:t>PAULINE TO CONTRIBUTE</a:t>
            </a:r>
          </a:p>
          <a:p>
            <a:pPr algn="ctr">
              <a:buClr>
                <a:srgbClr val="002D62"/>
              </a:buClr>
              <a:buSzPts val="1400"/>
              <a:buFont typeface="Arial"/>
              <a:buNone/>
            </a:pPr>
            <a:endParaRPr lang="en-US" sz="1200" b="1" dirty="0">
              <a:solidFill>
                <a:srgbClr val="FF0000"/>
              </a:solidFill>
              <a:latin typeface="Open Sans"/>
              <a:ea typeface="Open Sans"/>
              <a:cs typeface="Open Sans"/>
              <a:sym typeface="Open Sans"/>
            </a:endParaRPr>
          </a:p>
        </p:txBody>
      </p:sp>
      <p:sp>
        <p:nvSpPr>
          <p:cNvPr id="4" name="Google Shape;168;p21">
            <a:extLst>
              <a:ext uri="{FF2B5EF4-FFF2-40B4-BE49-F238E27FC236}">
                <a16:creationId xmlns:a16="http://schemas.microsoft.com/office/drawing/2014/main" id="{80FA5DC5-088B-50B6-3857-130D8E836E7F}"/>
              </a:ext>
            </a:extLst>
          </p:cNvPr>
          <p:cNvSpPr txBox="1">
            <a:spLocks/>
          </p:cNvSpPr>
          <p:nvPr/>
        </p:nvSpPr>
        <p:spPr>
          <a:xfrm>
            <a:off x="1761540" y="29481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pPr>
            <a:r>
              <a:rPr lang="en-US" sz="1200" b="1" dirty="0">
                <a:solidFill>
                  <a:srgbClr val="FF0000"/>
                </a:solidFill>
                <a:latin typeface="Open Sans"/>
                <a:ea typeface="Open Sans"/>
                <a:cs typeface="Open Sans"/>
                <a:sym typeface="Open Sans"/>
              </a:rPr>
              <a:t>PAULINE TO CONTRIBUTE</a:t>
            </a:r>
          </a:p>
          <a:p>
            <a:pPr algn="ctr">
              <a:buClr>
                <a:srgbClr val="002D62"/>
              </a:buClr>
              <a:buSzPts val="1400"/>
              <a:buFont typeface="Arial"/>
              <a:buNone/>
            </a:pPr>
            <a:endParaRPr lang="en-US" sz="1200" b="1" dirty="0">
              <a:solidFill>
                <a:srgbClr val="FF0000"/>
              </a:solidFill>
              <a:latin typeface="Open Sans"/>
              <a:ea typeface="Open Sans"/>
              <a:cs typeface="Open Sans"/>
              <a:sym typeface="Open Sans"/>
            </a:endParaRPr>
          </a:p>
        </p:txBody>
      </p:sp>
      <p:sp>
        <p:nvSpPr>
          <p:cNvPr id="3" name="Google Shape;168;p21">
            <a:extLst>
              <a:ext uri="{FF2B5EF4-FFF2-40B4-BE49-F238E27FC236}">
                <a16:creationId xmlns:a16="http://schemas.microsoft.com/office/drawing/2014/main" id="{2128FE4C-C367-2DF0-CA17-16E6FA9E44F1}"/>
              </a:ext>
            </a:extLst>
          </p:cNvPr>
          <p:cNvSpPr txBox="1">
            <a:spLocks/>
          </p:cNvSpPr>
          <p:nvPr/>
        </p:nvSpPr>
        <p:spPr>
          <a:xfrm>
            <a:off x="1802180" y="35649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900" dirty="0">
                <a:solidFill>
                  <a:schemeClr val="bg2"/>
                </a:solidFill>
                <a:latin typeface="Open Sans"/>
                <a:ea typeface="Open Sans"/>
                <a:cs typeface="Open Sans"/>
                <a:sym typeface="Open Sans"/>
              </a:rPr>
              <a:t>Maintaining social media platforms and websites</a:t>
            </a:r>
          </a:p>
        </p:txBody>
      </p:sp>
      <p:sp>
        <p:nvSpPr>
          <p:cNvPr id="5" name="Google Shape;168;p21">
            <a:extLst>
              <a:ext uri="{FF2B5EF4-FFF2-40B4-BE49-F238E27FC236}">
                <a16:creationId xmlns:a16="http://schemas.microsoft.com/office/drawing/2014/main" id="{56D6151E-6F22-D0FF-D37C-594873E80627}"/>
              </a:ext>
            </a:extLst>
          </p:cNvPr>
          <p:cNvSpPr txBox="1">
            <a:spLocks/>
          </p:cNvSpPr>
          <p:nvPr/>
        </p:nvSpPr>
        <p:spPr>
          <a:xfrm>
            <a:off x="1639620" y="2020600"/>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900" dirty="0">
                <a:solidFill>
                  <a:schemeClr val="bg2"/>
                </a:solidFill>
                <a:latin typeface="Open Sans"/>
                <a:ea typeface="Open Sans"/>
                <a:cs typeface="Open Sans"/>
                <a:sym typeface="Open Sans"/>
              </a:rPr>
              <a:t>Providing a state-of-the-art dance &amp; recording studio</a:t>
            </a:r>
          </a:p>
        </p:txBody>
      </p:sp>
      <p:pic>
        <p:nvPicPr>
          <p:cNvPr id="6" name="Picture 5" descr="A logo with black text&#10;&#10;Description automatically generated">
            <a:extLst>
              <a:ext uri="{FF2B5EF4-FFF2-40B4-BE49-F238E27FC236}">
                <a16:creationId xmlns:a16="http://schemas.microsoft.com/office/drawing/2014/main" id="{4D662056-5D78-A526-7468-5613174BE750}"/>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461028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235500" y="558602"/>
            <a:ext cx="8325300" cy="63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2D62"/>
              </a:buClr>
              <a:buSzPts val="1400"/>
              <a:buFont typeface="Arial"/>
              <a:buNone/>
            </a:pPr>
            <a:r>
              <a:rPr lang="en-US" sz="1100" b="1" i="1" u="none" strike="noStrike" cap="none" dirty="0">
                <a:solidFill>
                  <a:srgbClr val="1F1F1F"/>
                </a:solidFill>
                <a:latin typeface="Open Sans"/>
                <a:ea typeface="Open Sans"/>
                <a:cs typeface="Open Sans"/>
                <a:sym typeface="Open Sans"/>
              </a:rPr>
              <a:t>(k) Establish a creative arts program that will promote </a:t>
            </a:r>
            <a:r>
              <a:rPr lang="en-US" sz="1100" b="1" i="1" dirty="0">
                <a:solidFill>
                  <a:srgbClr val="1F1F1F"/>
                </a:solidFill>
                <a:latin typeface="Open Sans"/>
                <a:ea typeface="Open Sans"/>
                <a:cs typeface="Open Sans"/>
                <a:sym typeface="Open Sans"/>
              </a:rPr>
              <a:t>c</a:t>
            </a:r>
            <a:r>
              <a:rPr lang="en-US" sz="1100" b="1" i="1" u="none" strike="noStrike" cap="none" dirty="0">
                <a:solidFill>
                  <a:srgbClr val="1F1F1F"/>
                </a:solidFill>
                <a:latin typeface="Open Sans"/>
                <a:ea typeface="Open Sans"/>
                <a:cs typeface="Open Sans"/>
                <a:sym typeface="Open Sans"/>
              </a:rPr>
              <a:t>ultural dance, drama, music, dress, story-telling, Aboriginal and Torres Strait Islander languages, crafts and design, techniques and tools</a:t>
            </a:r>
            <a:endParaRPr lang="en-US" sz="1100" b="1" i="0" u="none" strike="noStrike" cap="none" dirty="0">
              <a:solidFill>
                <a:srgbClr val="1F1F1F"/>
              </a:solidFill>
              <a:latin typeface="Open Sans"/>
              <a:ea typeface="Open Sans"/>
              <a:cs typeface="Open Sans"/>
              <a:sym typeface="Open Sans"/>
            </a:endParaRP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720900" y="141202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pPr>
            <a:r>
              <a:rPr lang="en-US" sz="1200" b="1" dirty="0">
                <a:solidFill>
                  <a:srgbClr val="FF0000"/>
                </a:solidFill>
                <a:latin typeface="Open Sans"/>
                <a:ea typeface="Open Sans"/>
                <a:cs typeface="Open Sans"/>
                <a:sym typeface="Open Sans"/>
              </a:rPr>
              <a:t>PAULINE TO CONTRIBUTE</a:t>
            </a:r>
          </a:p>
          <a:p>
            <a:pPr algn="ctr">
              <a:buClr>
                <a:srgbClr val="002D62"/>
              </a:buClr>
              <a:buSzPts val="1400"/>
              <a:buFont typeface="Arial"/>
              <a:buNone/>
            </a:pPr>
            <a:endParaRPr lang="en-US" sz="1200" b="1" dirty="0">
              <a:solidFill>
                <a:srgbClr val="FF0000"/>
              </a:solidFill>
              <a:latin typeface="Open Sans"/>
              <a:ea typeface="Open Sans"/>
              <a:cs typeface="Open Sans"/>
              <a:sym typeface="Open Sans"/>
            </a:endParaRPr>
          </a:p>
        </p:txBody>
      </p:sp>
      <p:sp>
        <p:nvSpPr>
          <p:cNvPr id="4" name="Google Shape;168;p21">
            <a:extLst>
              <a:ext uri="{FF2B5EF4-FFF2-40B4-BE49-F238E27FC236}">
                <a16:creationId xmlns:a16="http://schemas.microsoft.com/office/drawing/2014/main" id="{80FA5DC5-088B-50B6-3857-130D8E836E7F}"/>
              </a:ext>
            </a:extLst>
          </p:cNvPr>
          <p:cNvSpPr txBox="1">
            <a:spLocks/>
          </p:cNvSpPr>
          <p:nvPr/>
        </p:nvSpPr>
        <p:spPr>
          <a:xfrm>
            <a:off x="1670100" y="29295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pPr>
            <a:r>
              <a:rPr lang="en-US" sz="1200" b="1" dirty="0">
                <a:solidFill>
                  <a:srgbClr val="FF0000"/>
                </a:solidFill>
                <a:latin typeface="Open Sans"/>
                <a:ea typeface="Open Sans"/>
                <a:cs typeface="Open Sans"/>
                <a:sym typeface="Open Sans"/>
              </a:rPr>
              <a:t>PAULINE TO CONTRIBUTE</a:t>
            </a:r>
          </a:p>
          <a:p>
            <a:pPr algn="ctr">
              <a:buClr>
                <a:srgbClr val="002D62"/>
              </a:buClr>
              <a:buSzPts val="1400"/>
              <a:buFont typeface="Arial"/>
              <a:buNone/>
            </a:pPr>
            <a:endParaRPr lang="en-US" sz="1200" b="1" dirty="0">
              <a:solidFill>
                <a:srgbClr val="FF0000"/>
              </a:solidFill>
              <a:latin typeface="Open Sans"/>
              <a:ea typeface="Open Sans"/>
              <a:cs typeface="Open Sans"/>
              <a:sym typeface="Open Sans"/>
            </a:endParaRPr>
          </a:p>
        </p:txBody>
      </p:sp>
      <p:sp>
        <p:nvSpPr>
          <p:cNvPr id="3" name="Google Shape;168;p21">
            <a:extLst>
              <a:ext uri="{FF2B5EF4-FFF2-40B4-BE49-F238E27FC236}">
                <a16:creationId xmlns:a16="http://schemas.microsoft.com/office/drawing/2014/main" id="{EE9097DB-BC81-BA22-8B86-4052EA314F0B}"/>
              </a:ext>
            </a:extLst>
          </p:cNvPr>
          <p:cNvSpPr txBox="1">
            <a:spLocks/>
          </p:cNvSpPr>
          <p:nvPr/>
        </p:nvSpPr>
        <p:spPr>
          <a:xfrm>
            <a:off x="1720900" y="1924120"/>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chemeClr val="bg2"/>
                </a:solidFill>
                <a:latin typeface="Open Sans"/>
                <a:ea typeface="Open Sans"/>
                <a:cs typeface="Open Sans"/>
                <a:sym typeface="Open Sans"/>
              </a:rPr>
              <a:t>Providing a space for community to express culture</a:t>
            </a:r>
          </a:p>
        </p:txBody>
      </p:sp>
      <p:sp>
        <p:nvSpPr>
          <p:cNvPr id="5" name="Google Shape;168;p21">
            <a:extLst>
              <a:ext uri="{FF2B5EF4-FFF2-40B4-BE49-F238E27FC236}">
                <a16:creationId xmlns:a16="http://schemas.microsoft.com/office/drawing/2014/main" id="{DBC0E5F5-23C8-C493-ED62-70F9F81CC7E1}"/>
              </a:ext>
            </a:extLst>
          </p:cNvPr>
          <p:cNvSpPr txBox="1">
            <a:spLocks/>
          </p:cNvSpPr>
          <p:nvPr/>
        </p:nvSpPr>
        <p:spPr>
          <a:xfrm>
            <a:off x="1670100" y="342022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chemeClr val="bg2"/>
                </a:solidFill>
                <a:latin typeface="Open Sans"/>
                <a:ea typeface="Open Sans"/>
                <a:cs typeface="Open Sans"/>
                <a:sym typeface="Open Sans"/>
              </a:rPr>
              <a:t>Someone that is culturally qualified to develop cultural session as above.</a:t>
            </a:r>
          </a:p>
        </p:txBody>
      </p:sp>
      <p:pic>
        <p:nvPicPr>
          <p:cNvPr id="6" name="Picture 5" descr="A logo with black text&#10;&#10;Description automatically generated">
            <a:extLst>
              <a:ext uri="{FF2B5EF4-FFF2-40B4-BE49-F238E27FC236}">
                <a16:creationId xmlns:a16="http://schemas.microsoft.com/office/drawing/2014/main" id="{DD5141EB-5834-F388-5CA8-3EA6E3A111CE}"/>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1969633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0"/>
        <p:cNvGrpSpPr/>
        <p:nvPr/>
      </p:nvGrpSpPr>
      <p:grpSpPr>
        <a:xfrm>
          <a:off x="0" y="0"/>
          <a:ext cx="0" cy="0"/>
          <a:chOff x="0" y="0"/>
          <a:chExt cx="0" cy="0"/>
        </a:xfrm>
      </p:grpSpPr>
      <p:sp>
        <p:nvSpPr>
          <p:cNvPr id="71" name="Google Shape;71;p14"/>
          <p:cNvSpPr txBox="1">
            <a:spLocks noGrp="1"/>
          </p:cNvSpPr>
          <p:nvPr>
            <p:ph type="title"/>
          </p:nvPr>
        </p:nvSpPr>
        <p:spPr>
          <a:xfrm>
            <a:off x="279100" y="105848"/>
            <a:ext cx="8348100" cy="635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2"/>
              </a:buClr>
              <a:buSzPts val="1100"/>
              <a:buFont typeface="Arial"/>
              <a:buNone/>
            </a:pPr>
            <a:r>
              <a:rPr lang="en-GB" sz="3200" dirty="0">
                <a:solidFill>
                  <a:srgbClr val="353E49"/>
                </a:solidFill>
              </a:rPr>
              <a:t>Strategic Planning Framework</a:t>
            </a:r>
            <a:endParaRPr sz="4800" dirty="0">
              <a:solidFill>
                <a:srgbClr val="353E49"/>
              </a:solidFill>
            </a:endParaRPr>
          </a:p>
        </p:txBody>
      </p:sp>
      <p:sp>
        <p:nvSpPr>
          <p:cNvPr id="72" name="Google Shape;72;p14"/>
          <p:cNvSpPr/>
          <p:nvPr/>
        </p:nvSpPr>
        <p:spPr>
          <a:xfrm>
            <a:off x="1102600" y="1120098"/>
            <a:ext cx="6701100" cy="746100"/>
          </a:xfrm>
          <a:prstGeom prst="roundRect">
            <a:avLst>
              <a:gd name="adj" fmla="val 16667"/>
            </a:avLst>
          </a:prstGeom>
          <a:solidFill>
            <a:schemeClr val="tx1">
              <a:lumMod val="5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600" b="1" i="0" u="none" strike="noStrike" cap="none">
                <a:solidFill>
                  <a:srgbClr val="FFFFFF"/>
                </a:solidFill>
                <a:latin typeface="Open Sans"/>
                <a:ea typeface="Open Sans"/>
                <a:cs typeface="Open Sans"/>
                <a:sym typeface="Open Sans"/>
              </a:rPr>
              <a:t>Vision &amp; Purpose</a:t>
            </a:r>
            <a:endParaRPr sz="1600" b="1" i="0" u="none" strike="noStrike" cap="none">
              <a:solidFill>
                <a:srgbClr val="FFFFFF"/>
              </a:solidFill>
              <a:latin typeface="Open Sans"/>
              <a:ea typeface="Open Sans"/>
              <a:cs typeface="Open Sans"/>
              <a:sym typeface="Open Sans"/>
            </a:endParaRPr>
          </a:p>
        </p:txBody>
      </p:sp>
      <p:sp>
        <p:nvSpPr>
          <p:cNvPr id="73" name="Google Shape;73;p14"/>
          <p:cNvSpPr/>
          <p:nvPr/>
        </p:nvSpPr>
        <p:spPr>
          <a:xfrm>
            <a:off x="1102600" y="1936314"/>
            <a:ext cx="6701100" cy="7461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600" b="1">
                <a:solidFill>
                  <a:srgbClr val="FFFFFF"/>
                </a:solidFill>
                <a:latin typeface="Open Sans"/>
                <a:ea typeface="Open Sans"/>
                <a:cs typeface="Open Sans"/>
                <a:sym typeface="Open Sans"/>
              </a:rPr>
              <a:t>Key</a:t>
            </a:r>
            <a:r>
              <a:rPr lang="en-GB" sz="1600" b="1" i="0" u="none" strike="noStrike" cap="none">
                <a:solidFill>
                  <a:srgbClr val="FFFFFF"/>
                </a:solidFill>
                <a:latin typeface="Open Sans"/>
                <a:ea typeface="Open Sans"/>
                <a:cs typeface="Open Sans"/>
                <a:sym typeface="Open Sans"/>
              </a:rPr>
              <a:t> Roles</a:t>
            </a:r>
            <a:endParaRPr sz="1400" b="0" i="0" u="none" strike="noStrike" cap="none">
              <a:solidFill>
                <a:srgbClr val="000000"/>
              </a:solidFill>
              <a:latin typeface="Open Sans"/>
              <a:ea typeface="Open Sans"/>
              <a:cs typeface="Open Sans"/>
              <a:sym typeface="Open Sans"/>
            </a:endParaRPr>
          </a:p>
        </p:txBody>
      </p:sp>
      <p:sp>
        <p:nvSpPr>
          <p:cNvPr id="74" name="Google Shape;74;p14"/>
          <p:cNvSpPr/>
          <p:nvPr/>
        </p:nvSpPr>
        <p:spPr>
          <a:xfrm>
            <a:off x="1102600" y="2752530"/>
            <a:ext cx="6701100" cy="746100"/>
          </a:xfrm>
          <a:prstGeom prst="roundRect">
            <a:avLst>
              <a:gd name="adj" fmla="val 16667"/>
            </a:avLst>
          </a:prstGeom>
          <a:solidFill>
            <a:schemeClr val="tx1">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rgbClr val="FFFFFF"/>
                </a:solidFill>
                <a:latin typeface="Open Sans"/>
                <a:ea typeface="Open Sans"/>
                <a:cs typeface="Open Sans"/>
                <a:sym typeface="Open Sans"/>
              </a:rPr>
              <a:t>Action Framework</a:t>
            </a:r>
            <a:endParaRPr sz="1400" b="0" i="0" u="none" strike="noStrike" cap="none">
              <a:solidFill>
                <a:srgbClr val="FFFFFF"/>
              </a:solidFill>
              <a:latin typeface="Open Sans"/>
              <a:ea typeface="Open Sans"/>
              <a:cs typeface="Open Sans"/>
              <a:sym typeface="Open Sans"/>
            </a:endParaRPr>
          </a:p>
        </p:txBody>
      </p:sp>
      <p:sp>
        <p:nvSpPr>
          <p:cNvPr id="75" name="Google Shape;75;p14"/>
          <p:cNvSpPr/>
          <p:nvPr/>
        </p:nvSpPr>
        <p:spPr>
          <a:xfrm>
            <a:off x="1102600" y="3568746"/>
            <a:ext cx="6701100" cy="746100"/>
          </a:xfrm>
          <a:prstGeom prst="roundRect">
            <a:avLst>
              <a:gd name="adj" fmla="val 16667"/>
            </a:avLst>
          </a:prstGeom>
          <a:solidFill>
            <a:schemeClr val="tx1">
              <a:lumMod val="40000"/>
              <a:lumOff val="6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rgbClr val="FFFFFF"/>
                </a:solidFill>
                <a:latin typeface="Open Sans"/>
                <a:ea typeface="Open Sans"/>
                <a:cs typeface="Open Sans"/>
                <a:sym typeface="Open Sans"/>
              </a:rPr>
              <a:t>Capabilities</a:t>
            </a:r>
            <a:endParaRPr sz="1400" b="0" i="0" u="none" strike="noStrike" cap="none">
              <a:solidFill>
                <a:srgbClr val="000000"/>
              </a:solidFill>
              <a:latin typeface="Open Sans"/>
              <a:ea typeface="Open Sans"/>
              <a:cs typeface="Open Sans"/>
              <a:sym typeface="Open Sans"/>
            </a:endParaRPr>
          </a:p>
        </p:txBody>
      </p:sp>
      <p:sp>
        <p:nvSpPr>
          <p:cNvPr id="4" name="Rectangle 1">
            <a:extLst>
              <a:ext uri="{FF2B5EF4-FFF2-40B4-BE49-F238E27FC236}">
                <a16:creationId xmlns:a16="http://schemas.microsoft.com/office/drawing/2014/main" id="{D594B950-2BB7-940F-474A-3408EA472608}"/>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AU"/>
          </a:p>
        </p:txBody>
      </p:sp>
      <p:pic>
        <p:nvPicPr>
          <p:cNvPr id="7" name="Picture 6" descr="A logo with black text&#10;&#10;Description automatically generated">
            <a:extLst>
              <a:ext uri="{FF2B5EF4-FFF2-40B4-BE49-F238E27FC236}">
                <a16:creationId xmlns:a16="http://schemas.microsoft.com/office/drawing/2014/main" id="{F5C0D50C-0DB4-2446-6B0C-A77C3ABC4959}"/>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1"/>
          <p:cNvSpPr txBox="1">
            <a:spLocks noGrp="1"/>
          </p:cNvSpPr>
          <p:nvPr>
            <p:ph type="title"/>
          </p:nvPr>
        </p:nvSpPr>
        <p:spPr>
          <a:xfrm>
            <a:off x="235500" y="488925"/>
            <a:ext cx="8325300" cy="635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rgbClr val="002D62"/>
              </a:buClr>
              <a:buSzPts val="1400"/>
              <a:buFont typeface="Arial"/>
              <a:buNone/>
            </a:pPr>
            <a:r>
              <a:rPr lang="en-US" sz="1100" b="1" i="1" dirty="0">
                <a:solidFill>
                  <a:srgbClr val="1F1F1F"/>
                </a:solidFill>
                <a:latin typeface="Open Sans"/>
                <a:ea typeface="Open Sans"/>
                <a:cs typeface="Open Sans"/>
                <a:sym typeface="Open Sans"/>
              </a:rPr>
              <a:t>(l) Conduct fund-raising programs, campaigns and submissions, including applications to the government, corporate and philanthropic sectors, for the purpose of generating financial and other resources to be applied to the community development and training programs and to the relief of poverty and suffering, as outlined in subsections (a) to (k) above</a:t>
            </a:r>
            <a:endParaRPr lang="en-US" sz="1100" b="1" i="0" u="none" strike="noStrike" cap="none" dirty="0">
              <a:solidFill>
                <a:srgbClr val="1F1F1F"/>
              </a:solidFill>
              <a:latin typeface="Open Sans"/>
              <a:ea typeface="Open Sans"/>
              <a:cs typeface="Open Sans"/>
              <a:sym typeface="Open Sans"/>
            </a:endParaRPr>
          </a:p>
        </p:txBody>
      </p:sp>
      <p:sp>
        <p:nvSpPr>
          <p:cNvPr id="169" name="Google Shape;169;p21"/>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70" name="Google Shape;170;p21"/>
          <p:cNvSpPr/>
          <p:nvPr/>
        </p:nvSpPr>
        <p:spPr>
          <a:xfrm>
            <a:off x="235500" y="1338225"/>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71" name="Google Shape;171;p21"/>
          <p:cNvSpPr/>
          <p:nvPr/>
        </p:nvSpPr>
        <p:spPr>
          <a:xfrm>
            <a:off x="1720900" y="281167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72" name="Google Shape;172;p21"/>
          <p:cNvSpPr/>
          <p:nvPr/>
        </p:nvSpPr>
        <p:spPr>
          <a:xfrm>
            <a:off x="235500" y="279307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173" name="Google Shape;173;p21"/>
          <p:cNvSpPr/>
          <p:nvPr/>
        </p:nvSpPr>
        <p:spPr>
          <a:xfrm>
            <a:off x="1720900" y="1338225"/>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Google Shape;168;p21">
            <a:extLst>
              <a:ext uri="{FF2B5EF4-FFF2-40B4-BE49-F238E27FC236}">
                <a16:creationId xmlns:a16="http://schemas.microsoft.com/office/drawing/2014/main" id="{DC34BEEB-BA10-A42C-E4F8-51CA0F80012A}"/>
              </a:ext>
            </a:extLst>
          </p:cNvPr>
          <p:cNvSpPr txBox="1">
            <a:spLocks/>
          </p:cNvSpPr>
          <p:nvPr/>
        </p:nvSpPr>
        <p:spPr>
          <a:xfrm>
            <a:off x="1720900" y="172972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pPr>
            <a:r>
              <a:rPr lang="en-US" sz="1200" dirty="0">
                <a:solidFill>
                  <a:srgbClr val="1F1F1F"/>
                </a:solidFill>
                <a:latin typeface="Open Sans"/>
                <a:ea typeface="Open Sans"/>
                <a:cs typeface="Open Sans"/>
                <a:sym typeface="Open Sans"/>
              </a:rPr>
              <a:t>Look at where we can get funding/grants to finance all objectives between (a) to (k)</a:t>
            </a:r>
          </a:p>
          <a:p>
            <a:pPr algn="ctr">
              <a:buClr>
                <a:srgbClr val="002D62"/>
              </a:buClr>
              <a:buSzPts val="1400"/>
            </a:pPr>
            <a:r>
              <a:rPr lang="en-US" sz="1200" dirty="0">
                <a:solidFill>
                  <a:srgbClr val="1F1F1F"/>
                </a:solidFill>
                <a:latin typeface="Open Sans"/>
                <a:ea typeface="Open Sans"/>
                <a:cs typeface="Open Sans"/>
                <a:sym typeface="Open Sans"/>
              </a:rPr>
              <a:t>Sourcing out the correct funding streams for our specific programs Government &amp; non-government and philanthropic funding. </a:t>
            </a:r>
            <a:r>
              <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rPr>
              <a:t>Fundraising community event</a:t>
            </a:r>
          </a:p>
          <a:p>
            <a:pPr algn="ctr">
              <a:buClr>
                <a:srgbClr val="002D62"/>
              </a:buClr>
              <a:buSzPts val="1400"/>
            </a:pPr>
            <a:endParaRPr lang="en-US" sz="1200" dirty="0">
              <a:solidFill>
                <a:srgbClr val="1F1F1F"/>
              </a:solidFill>
              <a:latin typeface="Open Sans"/>
              <a:ea typeface="Open Sans"/>
              <a:cs typeface="Open Sans"/>
              <a:sym typeface="Open Sans"/>
            </a:endParaRPr>
          </a:p>
          <a:p>
            <a:pPr algn="ctr">
              <a:buClr>
                <a:srgbClr val="002D62"/>
              </a:buClr>
              <a:buSzPts val="1400"/>
              <a:buFont typeface="Arial"/>
              <a:buNone/>
            </a:pPr>
            <a:endParaRPr lang="en-US" sz="1200" dirty="0">
              <a:solidFill>
                <a:srgbClr val="1F1F1F"/>
              </a:solidFill>
              <a:latin typeface="Open Sans"/>
              <a:ea typeface="Open Sans"/>
              <a:cs typeface="Open Sans"/>
              <a:sym typeface="Open Sans"/>
            </a:endParaRPr>
          </a:p>
        </p:txBody>
      </p:sp>
      <p:sp>
        <p:nvSpPr>
          <p:cNvPr id="3" name="Google Shape;168;p21">
            <a:extLst>
              <a:ext uri="{FF2B5EF4-FFF2-40B4-BE49-F238E27FC236}">
                <a16:creationId xmlns:a16="http://schemas.microsoft.com/office/drawing/2014/main" id="{08BA800C-D5A3-54DB-16EA-04B3C2CED01F}"/>
              </a:ext>
            </a:extLst>
          </p:cNvPr>
          <p:cNvSpPr txBox="1">
            <a:spLocks/>
          </p:cNvSpPr>
          <p:nvPr/>
        </p:nvSpPr>
        <p:spPr>
          <a:xfrm>
            <a:off x="1878150" y="3265875"/>
            <a:ext cx="6839900" cy="635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1pPr>
            <a:lvl2pPr marR="0" lvl="1"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2pPr>
            <a:lvl3pPr marR="0" lvl="2"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3pPr>
            <a:lvl4pPr marR="0" lvl="3"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4pPr>
            <a:lvl5pPr marR="0" lvl="4"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5pPr>
            <a:lvl6pPr marR="0" lvl="5"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6pPr>
            <a:lvl7pPr marR="0" lvl="6"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7pPr>
            <a:lvl8pPr marR="0" lvl="7"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8pPr>
            <a:lvl9pPr marR="0" lvl="8" algn="l" rtl="0">
              <a:lnSpc>
                <a:spcPct val="100000"/>
              </a:lnSpc>
              <a:spcBef>
                <a:spcPts val="0"/>
              </a:spcBef>
              <a:spcAft>
                <a:spcPts val="0"/>
              </a:spcAft>
              <a:buClr>
                <a:schemeClr val="dk2"/>
              </a:buClr>
              <a:buSzPts val="3000"/>
              <a:buFont typeface="Open Sans ExtraBold"/>
              <a:buNone/>
              <a:defRPr sz="3000" b="0" i="0" u="none" strike="noStrike" cap="none">
                <a:solidFill>
                  <a:schemeClr val="dk2"/>
                </a:solidFill>
                <a:latin typeface="Open Sans ExtraBold"/>
                <a:ea typeface="Open Sans ExtraBold"/>
                <a:cs typeface="Open Sans ExtraBold"/>
                <a:sym typeface="Open Sans ExtraBold"/>
              </a:defRPr>
            </a:lvl9pPr>
          </a:lstStyle>
          <a:p>
            <a:pPr algn="ctr">
              <a:buClr>
                <a:srgbClr val="002D62"/>
              </a:buClr>
              <a:buSzPts val="1400"/>
              <a:buFont typeface="Arial"/>
              <a:buNone/>
            </a:pPr>
            <a:r>
              <a:rPr lang="en-US" sz="1200" dirty="0">
                <a:solidFill>
                  <a:srgbClr val="1F1F1F"/>
                </a:solidFill>
                <a:latin typeface="Open Sans" panose="020B0606030504020204" pitchFamily="34" charset="0"/>
                <a:ea typeface="Open Sans" panose="020B0606030504020204" pitchFamily="34" charset="0"/>
                <a:cs typeface="Open Sans" panose="020B0606030504020204" pitchFamily="34" charset="0"/>
                <a:sym typeface="Open Sans"/>
              </a:rPr>
              <a:t>Sign up for a subscription or get on to the email list that sends out all the grants and funding. Community concert, fundraising dinners &amp; events, sausage sizzle, garage sale.</a:t>
            </a:r>
          </a:p>
        </p:txBody>
      </p:sp>
      <p:pic>
        <p:nvPicPr>
          <p:cNvPr id="4" name="Picture 3" descr="A logo with black text&#10;&#10;Description automatically generated">
            <a:extLst>
              <a:ext uri="{FF2B5EF4-FFF2-40B4-BE49-F238E27FC236}">
                <a16:creationId xmlns:a16="http://schemas.microsoft.com/office/drawing/2014/main" id="{67F14B5C-DF0A-C4D0-2A7D-58FA34421B19}"/>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6160461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Shape 177"/>
        <p:cNvGrpSpPr/>
        <p:nvPr/>
      </p:nvGrpSpPr>
      <p:grpSpPr>
        <a:xfrm>
          <a:off x="0" y="0"/>
          <a:ext cx="0" cy="0"/>
          <a:chOff x="0" y="0"/>
          <a:chExt cx="0" cy="0"/>
        </a:xfrm>
      </p:grpSpPr>
      <p:sp>
        <p:nvSpPr>
          <p:cNvPr id="178" name="Google Shape;178;p22"/>
          <p:cNvSpPr/>
          <p:nvPr/>
        </p:nvSpPr>
        <p:spPr>
          <a:xfrm>
            <a:off x="1439850" y="1997963"/>
            <a:ext cx="6264300" cy="1001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2"/>
          <p:cNvSpPr txBox="1">
            <a:spLocks noGrp="1"/>
          </p:cNvSpPr>
          <p:nvPr>
            <p:ph type="ctrTitle"/>
          </p:nvPr>
        </p:nvSpPr>
        <p:spPr>
          <a:xfrm>
            <a:off x="478050" y="2029339"/>
            <a:ext cx="8187900" cy="1542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4800"/>
              <a:buNone/>
            </a:pPr>
            <a:r>
              <a:rPr lang="en-GB">
                <a:solidFill>
                  <a:srgbClr val="249C90"/>
                </a:solidFill>
              </a:rPr>
              <a:t>Action Framework</a:t>
            </a:r>
            <a:endParaRPr>
              <a:solidFill>
                <a:srgbClr val="249C90"/>
              </a:solidFill>
            </a:endParaRPr>
          </a:p>
        </p:txBody>
      </p:sp>
      <p:sp>
        <p:nvSpPr>
          <p:cNvPr id="180" name="Google Shape;180;p22"/>
          <p:cNvSpPr txBox="1"/>
          <p:nvPr/>
        </p:nvSpPr>
        <p:spPr>
          <a:xfrm>
            <a:off x="1735950" y="3046300"/>
            <a:ext cx="5672100" cy="738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Open Sans Light"/>
                <a:ea typeface="Open Sans Light"/>
                <a:cs typeface="Open Sans Light"/>
                <a:sym typeface="Open Sans Light"/>
              </a:rPr>
              <a:t>A strategic decision-making tool for our </a:t>
            </a:r>
            <a:r>
              <a:rPr lang="en-GB" sz="1800">
                <a:solidFill>
                  <a:srgbClr val="FFFFFF"/>
                </a:solidFill>
                <a:latin typeface="Open Sans Light"/>
                <a:ea typeface="Open Sans Light"/>
                <a:cs typeface="Open Sans Light"/>
                <a:sym typeface="Open Sans Light"/>
              </a:rPr>
              <a:t>activities</a:t>
            </a:r>
            <a:endParaRPr sz="1800" b="0" i="0" u="none" strike="noStrike" cap="none">
              <a:solidFill>
                <a:srgbClr val="FFFFFF"/>
              </a:solidFill>
              <a:latin typeface="Open Sans Light"/>
              <a:ea typeface="Open Sans Light"/>
              <a:cs typeface="Open Sans Light"/>
              <a:sym typeface="Open Sans Light"/>
            </a:endParaRPr>
          </a:p>
        </p:txBody>
      </p:sp>
      <p:pic>
        <p:nvPicPr>
          <p:cNvPr id="2" name="Picture 1" descr="A logo with black text&#10;&#10;Description automatically generated">
            <a:extLst>
              <a:ext uri="{FF2B5EF4-FFF2-40B4-BE49-F238E27FC236}">
                <a16:creationId xmlns:a16="http://schemas.microsoft.com/office/drawing/2014/main" id="{0D7F6080-A0A0-F2D1-2534-319C28B92A6D}"/>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3"/>
          <p:cNvSpPr txBox="1">
            <a:spLocks noGrp="1"/>
          </p:cNvSpPr>
          <p:nvPr>
            <p:ph type="title"/>
          </p:nvPr>
        </p:nvSpPr>
        <p:spPr>
          <a:xfrm>
            <a:off x="355300" y="264098"/>
            <a:ext cx="8348100" cy="635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en-GB" sz="1600">
                <a:solidFill>
                  <a:srgbClr val="353E49"/>
                </a:solidFill>
              </a:rPr>
              <a:t>The Action Framework consists of three distinct sections</a:t>
            </a:r>
            <a:endParaRPr>
              <a:solidFill>
                <a:srgbClr val="353E49"/>
              </a:solidFill>
            </a:endParaRPr>
          </a:p>
        </p:txBody>
      </p:sp>
      <p:sp>
        <p:nvSpPr>
          <p:cNvPr id="186" name="Google Shape;186;p23"/>
          <p:cNvSpPr/>
          <p:nvPr/>
        </p:nvSpPr>
        <p:spPr>
          <a:xfrm>
            <a:off x="704501" y="918588"/>
            <a:ext cx="2392200" cy="1134000"/>
          </a:xfrm>
          <a:prstGeom prst="roundRect">
            <a:avLst>
              <a:gd name="adj" fmla="val 16667"/>
            </a:avLst>
          </a:prstGeom>
          <a:solidFill>
            <a:schemeClr val="tx2">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400" b="1" i="0" u="none" strike="noStrike" cap="none">
                <a:solidFill>
                  <a:srgbClr val="FFFFFF"/>
                </a:solidFill>
                <a:latin typeface="Open Sans"/>
                <a:ea typeface="Open Sans"/>
                <a:cs typeface="Open Sans"/>
                <a:sym typeface="Open Sans"/>
              </a:rPr>
              <a:t>1.  Is there strategic alignment?</a:t>
            </a:r>
            <a:endParaRPr sz="1400" b="0" i="0" u="none" strike="noStrike" cap="none">
              <a:solidFill>
                <a:srgbClr val="000000"/>
              </a:solidFill>
              <a:latin typeface="Open Sans"/>
              <a:ea typeface="Open Sans"/>
              <a:cs typeface="Open Sans"/>
              <a:sym typeface="Open Sans"/>
            </a:endParaRPr>
          </a:p>
        </p:txBody>
      </p:sp>
      <p:sp>
        <p:nvSpPr>
          <p:cNvPr id="187" name="Google Shape;187;p23"/>
          <p:cNvSpPr/>
          <p:nvPr/>
        </p:nvSpPr>
        <p:spPr>
          <a:xfrm>
            <a:off x="3367341" y="918588"/>
            <a:ext cx="2392200" cy="1134000"/>
          </a:xfrm>
          <a:prstGeom prst="roundRect">
            <a:avLst>
              <a:gd name="adj" fmla="val 16667"/>
            </a:avLst>
          </a:prstGeom>
          <a:solidFill>
            <a:schemeClr val="tx2">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400" b="1" i="0" u="none" strike="noStrike" cap="none">
                <a:solidFill>
                  <a:srgbClr val="FFFFFF"/>
                </a:solidFill>
                <a:latin typeface="Open Sans"/>
                <a:ea typeface="Open Sans"/>
                <a:cs typeface="Open Sans"/>
                <a:sym typeface="Open Sans"/>
              </a:rPr>
              <a:t>2.  Can we have </a:t>
            </a:r>
            <a:br>
              <a:rPr lang="en-GB" sz="1400" b="1" i="0" u="none" strike="noStrike" cap="none">
                <a:solidFill>
                  <a:srgbClr val="FFFFFF"/>
                </a:solidFill>
                <a:latin typeface="Open Sans"/>
                <a:ea typeface="Open Sans"/>
                <a:cs typeface="Open Sans"/>
                <a:sym typeface="Open Sans"/>
              </a:rPr>
            </a:br>
            <a:r>
              <a:rPr lang="en-GB" sz="1400" b="1" i="0" u="none" strike="noStrike" cap="none">
                <a:solidFill>
                  <a:srgbClr val="FFFFFF"/>
                </a:solidFill>
                <a:latin typeface="Open Sans"/>
                <a:ea typeface="Open Sans"/>
                <a:cs typeface="Open Sans"/>
                <a:sym typeface="Open Sans"/>
              </a:rPr>
              <a:t>impact?</a:t>
            </a:r>
            <a:endParaRPr sz="1400" b="0" i="0" u="none" strike="noStrike" cap="none">
              <a:solidFill>
                <a:srgbClr val="000000"/>
              </a:solidFill>
              <a:latin typeface="Open Sans"/>
              <a:ea typeface="Open Sans"/>
              <a:cs typeface="Open Sans"/>
              <a:sym typeface="Open Sans"/>
            </a:endParaRPr>
          </a:p>
        </p:txBody>
      </p:sp>
      <p:sp>
        <p:nvSpPr>
          <p:cNvPr id="188" name="Google Shape;188;p23"/>
          <p:cNvSpPr/>
          <p:nvPr/>
        </p:nvSpPr>
        <p:spPr>
          <a:xfrm>
            <a:off x="5962002" y="918595"/>
            <a:ext cx="2392200" cy="1134000"/>
          </a:xfrm>
          <a:prstGeom prst="roundRect">
            <a:avLst>
              <a:gd name="adj" fmla="val 16667"/>
            </a:avLst>
          </a:prstGeom>
          <a:solidFill>
            <a:schemeClr val="tx2">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400" b="1" i="0" u="none" strike="noStrike" cap="none">
                <a:solidFill>
                  <a:srgbClr val="FFFFFF"/>
                </a:solidFill>
                <a:latin typeface="Open Sans"/>
                <a:ea typeface="Open Sans"/>
                <a:cs typeface="Open Sans"/>
                <a:sym typeface="Open Sans"/>
              </a:rPr>
              <a:t>3.  Can we play a </a:t>
            </a:r>
            <a:br>
              <a:rPr lang="en-GB" sz="1400" b="1" i="0" u="none" strike="noStrike" cap="none">
                <a:solidFill>
                  <a:srgbClr val="FFFFFF"/>
                </a:solidFill>
                <a:latin typeface="Open Sans"/>
                <a:ea typeface="Open Sans"/>
                <a:cs typeface="Open Sans"/>
                <a:sym typeface="Open Sans"/>
              </a:rPr>
            </a:br>
            <a:r>
              <a:rPr lang="en-GB" sz="1400" b="1" i="0" u="none" strike="noStrike" cap="none">
                <a:solidFill>
                  <a:srgbClr val="FFFFFF"/>
                </a:solidFill>
                <a:latin typeface="Open Sans"/>
                <a:ea typeface="Open Sans"/>
                <a:cs typeface="Open Sans"/>
                <a:sym typeface="Open Sans"/>
              </a:rPr>
              <a:t>key role?</a:t>
            </a:r>
            <a:endParaRPr sz="1400" b="1" i="0" u="none" strike="noStrike" cap="none">
              <a:solidFill>
                <a:srgbClr val="FFFFFF"/>
              </a:solidFill>
              <a:latin typeface="Open Sans"/>
              <a:ea typeface="Open Sans"/>
              <a:cs typeface="Open Sans"/>
              <a:sym typeface="Open Sans"/>
            </a:endParaRPr>
          </a:p>
        </p:txBody>
      </p:sp>
      <p:sp>
        <p:nvSpPr>
          <p:cNvPr id="189" name="Google Shape;189;p23"/>
          <p:cNvSpPr txBox="1"/>
          <p:nvPr/>
        </p:nvSpPr>
        <p:spPr>
          <a:xfrm>
            <a:off x="517950" y="2424625"/>
            <a:ext cx="8260500" cy="2419500"/>
          </a:xfrm>
          <a:prstGeom prst="rect">
            <a:avLst/>
          </a:prstGeom>
          <a:noFill/>
          <a:ln>
            <a:noFill/>
          </a:ln>
        </p:spPr>
        <p:txBody>
          <a:bodyPr spcFirstLastPara="1" wrap="square" lIns="91425" tIns="91425" rIns="91425" bIns="91425" anchor="t" anchorCtr="0">
            <a:noAutofit/>
          </a:bodyPr>
          <a:lstStyle/>
          <a:p>
            <a:pPr marL="179999" marR="0" lvl="0" indent="-168275" algn="l" rtl="0">
              <a:lnSpc>
                <a:spcPct val="115000"/>
              </a:lnSpc>
              <a:spcBef>
                <a:spcPts val="0"/>
              </a:spcBef>
              <a:spcAft>
                <a:spcPts val="0"/>
              </a:spcAft>
              <a:buClr>
                <a:srgbClr val="000000"/>
              </a:buClr>
              <a:buSzPts val="1300"/>
              <a:buFont typeface="Open Sans"/>
              <a:buChar char="●"/>
            </a:pPr>
            <a:r>
              <a:rPr lang="en-GB" sz="1300">
                <a:latin typeface="Open Sans"/>
                <a:ea typeface="Open Sans"/>
                <a:cs typeface="Open Sans"/>
                <a:sym typeface="Open Sans"/>
              </a:rPr>
              <a:t>We</a:t>
            </a:r>
            <a:r>
              <a:rPr lang="en-GB" sz="1300" b="0" i="0" u="none" strike="noStrike" cap="none">
                <a:solidFill>
                  <a:srgbClr val="000000"/>
                </a:solidFill>
                <a:latin typeface="Open Sans"/>
                <a:ea typeface="Open Sans"/>
                <a:cs typeface="Open Sans"/>
                <a:sym typeface="Open Sans"/>
              </a:rPr>
              <a:t> want to remain true to </a:t>
            </a:r>
            <a:r>
              <a:rPr lang="en-GB" sz="1300">
                <a:latin typeface="Open Sans"/>
                <a:ea typeface="Open Sans"/>
                <a:cs typeface="Open Sans"/>
                <a:sym typeface="Open Sans"/>
              </a:rPr>
              <a:t>our</a:t>
            </a:r>
            <a:r>
              <a:rPr lang="en-GB" sz="1300" b="0" i="0" u="none" strike="noStrike" cap="none">
                <a:solidFill>
                  <a:srgbClr val="000000"/>
                </a:solidFill>
                <a:latin typeface="Open Sans"/>
                <a:ea typeface="Open Sans"/>
                <a:cs typeface="Open Sans"/>
                <a:sym typeface="Open Sans"/>
              </a:rPr>
              <a:t> strengths – as an organisation that </a:t>
            </a:r>
            <a:r>
              <a:rPr lang="en-GB" sz="1300">
                <a:latin typeface="Open Sans"/>
                <a:ea typeface="Open Sans"/>
                <a:cs typeface="Open Sans"/>
                <a:sym typeface="Open Sans"/>
              </a:rPr>
              <a:t>…</a:t>
            </a:r>
            <a:endParaRPr sz="1300" b="0" i="0" u="none" strike="noStrike" cap="none">
              <a:solidFill>
                <a:srgbClr val="000000"/>
              </a:solidFill>
              <a:latin typeface="Open Sans"/>
              <a:ea typeface="Open Sans"/>
              <a:cs typeface="Open Sans"/>
              <a:sym typeface="Open Sans"/>
            </a:endParaRPr>
          </a:p>
          <a:p>
            <a:pPr marL="179999" marR="0" lvl="0" indent="-168276" algn="l" rtl="0">
              <a:lnSpc>
                <a:spcPct val="115000"/>
              </a:lnSpc>
              <a:spcBef>
                <a:spcPts val="1200"/>
              </a:spcBef>
              <a:spcAft>
                <a:spcPts val="0"/>
              </a:spcAft>
              <a:buClr>
                <a:srgbClr val="000000"/>
              </a:buClr>
              <a:buSzPts val="1300"/>
              <a:buFont typeface="Open Sans"/>
              <a:buChar char="●"/>
            </a:pPr>
            <a:r>
              <a:rPr lang="en-GB" sz="1300" b="0" i="0" u="none" strike="noStrike" cap="none">
                <a:solidFill>
                  <a:srgbClr val="000000"/>
                </a:solidFill>
                <a:latin typeface="Open Sans"/>
                <a:ea typeface="Open Sans"/>
                <a:cs typeface="Open Sans"/>
                <a:sym typeface="Open Sans"/>
              </a:rPr>
              <a:t>Applying this framework will allow </a:t>
            </a:r>
            <a:r>
              <a:rPr lang="en-GB" sz="1300">
                <a:latin typeface="Open Sans"/>
                <a:ea typeface="Open Sans"/>
                <a:cs typeface="Open Sans"/>
                <a:sym typeface="Open Sans"/>
              </a:rPr>
              <a:t>us</a:t>
            </a:r>
            <a:r>
              <a:rPr lang="en-GB" sz="1300" b="0" i="0" u="none" strike="noStrike" cap="none">
                <a:solidFill>
                  <a:srgbClr val="000000"/>
                </a:solidFill>
                <a:latin typeface="Open Sans"/>
                <a:ea typeface="Open Sans"/>
                <a:cs typeface="Open Sans"/>
                <a:sym typeface="Open Sans"/>
              </a:rPr>
              <a:t> to systematically</a:t>
            </a:r>
            <a:r>
              <a:rPr lang="en-GB" sz="1300" b="1" i="0" u="none" strike="noStrike" cap="none">
                <a:solidFill>
                  <a:srgbClr val="000000"/>
                </a:solidFill>
                <a:latin typeface="Open Sans"/>
                <a:ea typeface="Open Sans"/>
                <a:cs typeface="Open Sans"/>
                <a:sym typeface="Open Sans"/>
              </a:rPr>
              <a:t> reevaluate our approach </a:t>
            </a:r>
            <a:r>
              <a:rPr lang="en-GB" sz="1300" b="0" i="0" u="none" strike="noStrike" cap="none">
                <a:solidFill>
                  <a:srgbClr val="000000"/>
                </a:solidFill>
                <a:latin typeface="Open Sans"/>
                <a:ea typeface="Open Sans"/>
                <a:cs typeface="Open Sans"/>
                <a:sym typeface="Open Sans"/>
              </a:rPr>
              <a:t>and </a:t>
            </a:r>
            <a:r>
              <a:rPr lang="en-GB" sz="1300" b="0" i="0" u="none" strike="noStrike" cap="none">
                <a:solidFill>
                  <a:schemeClr val="dk2"/>
                </a:solidFill>
                <a:latin typeface="Open Sans"/>
                <a:ea typeface="Open Sans"/>
                <a:cs typeface="Open Sans"/>
                <a:sym typeface="Open Sans"/>
              </a:rPr>
              <a:t>continue with an existing focus area if that is still driving impact or </a:t>
            </a:r>
            <a:r>
              <a:rPr lang="en-GB" sz="1300" b="0" i="0" u="none" strike="noStrike" cap="none">
                <a:solidFill>
                  <a:srgbClr val="000000"/>
                </a:solidFill>
                <a:latin typeface="Open Sans"/>
                <a:ea typeface="Open Sans"/>
                <a:cs typeface="Open Sans"/>
                <a:sym typeface="Open Sans"/>
              </a:rPr>
              <a:t>shift gears to be more effective</a:t>
            </a:r>
            <a:endParaRPr sz="1300">
              <a:latin typeface="Open Sans"/>
              <a:ea typeface="Open Sans"/>
              <a:cs typeface="Open Sans"/>
              <a:sym typeface="Open Sans"/>
            </a:endParaRPr>
          </a:p>
          <a:p>
            <a:pPr marL="179999" marR="0" lvl="0" indent="-168276" algn="l" rtl="0">
              <a:lnSpc>
                <a:spcPct val="115000"/>
              </a:lnSpc>
              <a:spcBef>
                <a:spcPts val="1200"/>
              </a:spcBef>
              <a:spcAft>
                <a:spcPts val="0"/>
              </a:spcAft>
              <a:buClr>
                <a:srgbClr val="000000"/>
              </a:buClr>
              <a:buSzPts val="1300"/>
              <a:buFont typeface="Open Sans"/>
              <a:buChar char="●"/>
            </a:pPr>
            <a:r>
              <a:rPr lang="en-GB" sz="1300">
                <a:solidFill>
                  <a:schemeClr val="dk2"/>
                </a:solidFill>
                <a:latin typeface="Open Sans"/>
                <a:ea typeface="Open Sans"/>
                <a:cs typeface="Open Sans"/>
                <a:sym typeface="Open Sans"/>
              </a:rPr>
              <a:t>The Action Framework will allow us to make </a:t>
            </a:r>
            <a:r>
              <a:rPr lang="en-GB" sz="1300" b="1">
                <a:solidFill>
                  <a:schemeClr val="dk2"/>
                </a:solidFill>
                <a:latin typeface="Open Sans"/>
                <a:ea typeface="Open Sans"/>
                <a:cs typeface="Open Sans"/>
                <a:sym typeface="Open Sans"/>
              </a:rPr>
              <a:t>informed, collective decisions</a:t>
            </a:r>
            <a:r>
              <a:rPr lang="en-GB" sz="1300">
                <a:solidFill>
                  <a:schemeClr val="dk2"/>
                </a:solidFill>
                <a:latin typeface="Open Sans"/>
                <a:ea typeface="Open Sans"/>
                <a:cs typeface="Open Sans"/>
                <a:sym typeface="Open Sans"/>
              </a:rPr>
              <a:t> about our priorities and the allocation of our resources and capacity</a:t>
            </a:r>
            <a:endParaRPr sz="1300">
              <a:latin typeface="Open Sans"/>
              <a:ea typeface="Open Sans"/>
              <a:cs typeface="Open Sans"/>
              <a:sym typeface="Open Sans"/>
            </a:endParaRPr>
          </a:p>
          <a:p>
            <a:pPr marL="179999" marR="0" lvl="0" indent="-168275" algn="l" rtl="0">
              <a:lnSpc>
                <a:spcPct val="115000"/>
              </a:lnSpc>
              <a:spcBef>
                <a:spcPts val="1200"/>
              </a:spcBef>
              <a:spcAft>
                <a:spcPts val="1200"/>
              </a:spcAft>
              <a:buClr>
                <a:srgbClr val="000000"/>
              </a:buClr>
              <a:buSzPts val="1300"/>
              <a:buFont typeface="Open Sans"/>
              <a:buChar char="●"/>
            </a:pPr>
            <a:r>
              <a:rPr lang="en-GB" sz="1300" b="0" i="0" u="none" strike="noStrike" cap="none">
                <a:solidFill>
                  <a:srgbClr val="000000"/>
                </a:solidFill>
                <a:latin typeface="Open Sans"/>
                <a:ea typeface="Open Sans"/>
                <a:cs typeface="Open Sans"/>
                <a:sym typeface="Open Sans"/>
              </a:rPr>
              <a:t>The Action Framework is designed to bring </a:t>
            </a:r>
            <a:r>
              <a:rPr lang="en-GB" sz="1300" b="1" i="0" u="none" strike="noStrike" cap="none">
                <a:solidFill>
                  <a:srgbClr val="000000"/>
                </a:solidFill>
                <a:latin typeface="Open Sans"/>
                <a:ea typeface="Open Sans"/>
                <a:cs typeface="Open Sans"/>
                <a:sym typeface="Open Sans"/>
              </a:rPr>
              <a:t>clarity, accountability and transparency</a:t>
            </a:r>
            <a:r>
              <a:rPr lang="en-GB" sz="1300" b="0" i="0" u="none" strike="noStrike" cap="none">
                <a:solidFill>
                  <a:srgbClr val="000000"/>
                </a:solidFill>
                <a:latin typeface="Open Sans"/>
                <a:ea typeface="Open Sans"/>
                <a:cs typeface="Open Sans"/>
                <a:sym typeface="Open Sans"/>
              </a:rPr>
              <a:t> to </a:t>
            </a:r>
            <a:r>
              <a:rPr lang="en-GB" sz="1300">
                <a:latin typeface="Open Sans"/>
                <a:ea typeface="Open Sans"/>
                <a:cs typeface="Open Sans"/>
                <a:sym typeface="Open Sans"/>
              </a:rPr>
              <a:t>strategic </a:t>
            </a:r>
            <a:r>
              <a:rPr lang="en-GB" sz="1300" b="0" i="0" u="none" strike="noStrike" cap="none">
                <a:solidFill>
                  <a:srgbClr val="000000"/>
                </a:solidFill>
                <a:latin typeface="Open Sans"/>
                <a:ea typeface="Open Sans"/>
                <a:cs typeface="Open Sans"/>
                <a:sym typeface="Open Sans"/>
              </a:rPr>
              <a:t>decision making</a:t>
            </a:r>
            <a:endParaRPr sz="1300" b="0" i="0" u="none" strike="noStrike" cap="none">
              <a:solidFill>
                <a:srgbClr val="000000"/>
              </a:solidFill>
              <a:latin typeface="Open Sans"/>
              <a:ea typeface="Open Sans"/>
              <a:cs typeface="Open Sans"/>
              <a:sym typeface="Open Sans"/>
            </a:endParaRPr>
          </a:p>
        </p:txBody>
      </p:sp>
      <p:pic>
        <p:nvPicPr>
          <p:cNvPr id="2" name="Picture 1" descr="A logo with black text&#10;&#10;Description automatically generated">
            <a:extLst>
              <a:ext uri="{FF2B5EF4-FFF2-40B4-BE49-F238E27FC236}">
                <a16:creationId xmlns:a16="http://schemas.microsoft.com/office/drawing/2014/main" id="{376D6B97-EBCB-F03A-76DC-97BAC373A874}"/>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24"/>
          <p:cNvPicPr preferRelativeResize="0"/>
          <p:nvPr/>
        </p:nvPicPr>
        <p:blipFill rotWithShape="1">
          <a:blip r:embed="rId3">
            <a:alphaModFix/>
          </a:blip>
          <a:srcRect l="76038" t="16436" r="1018"/>
          <a:stretch/>
        </p:blipFill>
        <p:spPr>
          <a:xfrm>
            <a:off x="8248732" y="3592900"/>
            <a:ext cx="249211" cy="510581"/>
          </a:xfrm>
          <a:prstGeom prst="rect">
            <a:avLst/>
          </a:prstGeom>
          <a:noFill/>
          <a:ln>
            <a:noFill/>
          </a:ln>
        </p:spPr>
      </p:pic>
      <p:sp>
        <p:nvSpPr>
          <p:cNvPr id="195" name="Google Shape;195;p24"/>
          <p:cNvSpPr/>
          <p:nvPr/>
        </p:nvSpPr>
        <p:spPr>
          <a:xfrm>
            <a:off x="6894947" y="127575"/>
            <a:ext cx="2092500" cy="261300"/>
          </a:xfrm>
          <a:prstGeom prst="roundRect">
            <a:avLst>
              <a:gd name="adj" fmla="val 16667"/>
            </a:avLst>
          </a:prstGeom>
          <a:solidFill>
            <a:schemeClr val="accent5">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ACTION FRAMEWORK</a:t>
            </a:r>
            <a:endParaRPr sz="1300" b="0" i="0" u="none" strike="noStrike" cap="none">
              <a:solidFill>
                <a:srgbClr val="000000"/>
              </a:solidFill>
              <a:latin typeface="Open Sans"/>
              <a:ea typeface="Open Sans"/>
              <a:cs typeface="Open Sans"/>
              <a:sym typeface="Open Sans"/>
            </a:endParaRPr>
          </a:p>
        </p:txBody>
      </p:sp>
      <p:sp>
        <p:nvSpPr>
          <p:cNvPr id="196" name="Google Shape;196;p24"/>
          <p:cNvSpPr txBox="1">
            <a:spLocks noGrp="1"/>
          </p:cNvSpPr>
          <p:nvPr>
            <p:ph type="title"/>
          </p:nvPr>
        </p:nvSpPr>
        <p:spPr>
          <a:xfrm>
            <a:off x="34950" y="-104"/>
            <a:ext cx="6820800" cy="358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GB" sz="1600" dirty="0">
                <a:solidFill>
                  <a:srgbClr val="353E49"/>
                </a:solidFill>
              </a:rPr>
              <a:t>Section 1 deals with alignment to vision &amp; purpose</a:t>
            </a:r>
            <a:endParaRPr dirty="0">
              <a:solidFill>
                <a:srgbClr val="353E49"/>
              </a:solidFill>
            </a:endParaRPr>
          </a:p>
        </p:txBody>
      </p:sp>
      <p:graphicFrame>
        <p:nvGraphicFramePr>
          <p:cNvPr id="197" name="Google Shape;197;p24"/>
          <p:cNvGraphicFramePr/>
          <p:nvPr>
            <p:extLst>
              <p:ext uri="{D42A27DB-BD31-4B8C-83A1-F6EECF244321}">
                <p14:modId xmlns:p14="http://schemas.microsoft.com/office/powerpoint/2010/main" val="2059857660"/>
              </p:ext>
            </p:extLst>
          </p:nvPr>
        </p:nvGraphicFramePr>
        <p:xfrm>
          <a:off x="98034" y="565833"/>
          <a:ext cx="8930725" cy="3758255"/>
        </p:xfrm>
        <a:graphic>
          <a:graphicData uri="http://schemas.openxmlformats.org/drawingml/2006/table">
            <a:tbl>
              <a:tblPr firstRow="1" bandRow="1">
                <a:noFill/>
                <a:tableStyleId>{5B9279FD-919E-497D-B708-A546C1E4289F}</a:tableStyleId>
              </a:tblPr>
              <a:tblGrid>
                <a:gridCol w="4867600">
                  <a:extLst>
                    <a:ext uri="{9D8B030D-6E8A-4147-A177-3AD203B41FA5}">
                      <a16:colId xmlns:a16="http://schemas.microsoft.com/office/drawing/2014/main" val="20000"/>
                    </a:ext>
                  </a:extLst>
                </a:gridCol>
                <a:gridCol w="4063125">
                  <a:extLst>
                    <a:ext uri="{9D8B030D-6E8A-4147-A177-3AD203B41FA5}">
                      <a16:colId xmlns:a16="http://schemas.microsoft.com/office/drawing/2014/main" val="20001"/>
                    </a:ext>
                  </a:extLst>
                </a:gridCol>
              </a:tblGrid>
              <a:tr h="262900">
                <a:tc gridSpan="2">
                  <a:txBody>
                    <a:bodyPr/>
                    <a:lstStyle/>
                    <a:p>
                      <a:pPr marL="457200" marR="0" lvl="0" indent="0" algn="ctr" rtl="0">
                        <a:lnSpc>
                          <a:spcPct val="100000"/>
                        </a:lnSpc>
                        <a:spcBef>
                          <a:spcPts val="0"/>
                        </a:spcBef>
                        <a:spcAft>
                          <a:spcPts val="0"/>
                        </a:spcAft>
                        <a:buClr>
                          <a:srgbClr val="000000"/>
                        </a:buClr>
                        <a:buSzPts val="1200"/>
                        <a:buFont typeface="Arial"/>
                        <a:buNone/>
                      </a:pPr>
                      <a:r>
                        <a:rPr lang="en-GB" sz="1200" u="none" strike="noStrike" cap="none" dirty="0">
                          <a:solidFill>
                            <a:srgbClr val="FFFFFF"/>
                          </a:solidFill>
                          <a:latin typeface="Open Sans"/>
                          <a:ea typeface="Open Sans"/>
                          <a:cs typeface="Open Sans"/>
                          <a:sym typeface="Open Sans"/>
                        </a:rPr>
                        <a:t>1.</a:t>
                      </a:r>
                      <a:r>
                        <a:rPr lang="en-GB" sz="1200" u="none" strike="noStrike" cap="none" dirty="0">
                          <a:solidFill>
                            <a:srgbClr val="FFFFFF"/>
                          </a:solidFill>
                          <a:latin typeface="Open Sans"/>
                          <a:ea typeface="Open Sans"/>
                          <a:cs typeface="Open Sans"/>
                        </a:rPr>
                        <a:t> </a:t>
                      </a:r>
                      <a:r>
                        <a:rPr lang="en-GB" sz="1200" u="none" strike="noStrike" cap="none" dirty="0">
                          <a:solidFill>
                            <a:srgbClr val="FFFFFF"/>
                          </a:solidFill>
                          <a:latin typeface="Open Sans"/>
                          <a:ea typeface="Open Sans"/>
                          <a:cs typeface="Open Sans"/>
                          <a:sym typeface="Open Sans"/>
                        </a:rPr>
                        <a:t> </a:t>
                      </a:r>
                      <a:r>
                        <a:rPr lang="en-GB" sz="1200" b="1" u="none" strike="noStrike" cap="none" dirty="0">
                          <a:solidFill>
                            <a:srgbClr val="FFFFFF"/>
                          </a:solidFill>
                          <a:latin typeface="Open Sans"/>
                          <a:ea typeface="Open Sans"/>
                          <a:cs typeface="Open Sans"/>
                          <a:sym typeface="Open Sans"/>
                        </a:rPr>
                        <a:t>IS THERE STRATEGIC ALIGNMENT?</a:t>
                      </a:r>
                      <a:endParaRPr sz="1200" u="none" strike="noStrike" cap="none" dirty="0">
                        <a:solidFill>
                          <a:srgbClr val="FFFFFF"/>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chemeClr val="accent5">
                        <a:lumMod val="60000"/>
                        <a:lumOff val="40000"/>
                      </a:schemeClr>
                    </a:solidFill>
                  </a:tcPr>
                </a:tc>
                <a:tc hMerge="1">
                  <a:txBody>
                    <a:bodyPr/>
                    <a:lstStyle/>
                    <a:p>
                      <a:endParaRPr lang="en-US"/>
                    </a:p>
                  </a:txBody>
                  <a:tcPr/>
                </a:tc>
                <a:extLst>
                  <a:ext uri="{0D108BD9-81ED-4DB2-BD59-A6C34878D82A}">
                    <a16:rowId xmlns:a16="http://schemas.microsoft.com/office/drawing/2014/main" val="10000"/>
                  </a:ext>
                </a:extLst>
              </a:tr>
              <a:tr h="1167800">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1.</a:t>
                      </a:r>
                      <a:r>
                        <a:rPr lang="en-GB" sz="1100" b="1" u="none" strike="noStrike" cap="none" dirty="0">
                          <a:solidFill>
                            <a:srgbClr val="000000"/>
                          </a:solidFill>
                          <a:latin typeface="Open Sans"/>
                          <a:ea typeface="Open Sans"/>
                          <a:cs typeface="Open Sans"/>
                        </a:rPr>
                        <a:t> </a:t>
                      </a:r>
                      <a:r>
                        <a:rPr lang="en-GB" sz="1100" b="1" u="none" strike="noStrike" cap="none" dirty="0">
                          <a:solidFill>
                            <a:srgbClr val="000000"/>
                          </a:solidFill>
                          <a:latin typeface="Open Sans"/>
                          <a:ea typeface="Open Sans"/>
                          <a:cs typeface="Open Sans"/>
                          <a:sym typeface="Open Sans"/>
                        </a:rPr>
                        <a:t> </a:t>
                      </a:r>
                      <a:r>
                        <a:rPr lang="en-GB" sz="1100" b="1" u="none" strike="noStrike" cap="none" dirty="0">
                          <a:solidFill>
                            <a:srgbClr val="000000"/>
                          </a:solidFill>
                          <a:latin typeface="Open Sans"/>
                          <a:ea typeface="Open Sans"/>
                          <a:cs typeface="Open Sans"/>
                        </a:rPr>
                        <a:t>Support</a:t>
                      </a:r>
                      <a:endParaRPr lang="en-GB" sz="1100" b="1"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1167800">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2.</a:t>
                      </a:r>
                      <a:r>
                        <a:rPr lang="en-GB" sz="1100" b="1" u="none" strike="noStrike" cap="none" dirty="0">
                          <a:solidFill>
                            <a:srgbClr val="000000"/>
                          </a:solidFill>
                          <a:latin typeface="Open Sans"/>
                          <a:ea typeface="Open Sans"/>
                          <a:cs typeface="Open Sans"/>
                        </a:rPr>
                        <a:t>  </a:t>
                      </a:r>
                      <a:r>
                        <a:rPr lang="en-GB" sz="1100" b="1" dirty="0">
                          <a:solidFill>
                            <a:schemeClr val="dk2"/>
                          </a:solidFill>
                          <a:latin typeface="Open Sans"/>
                          <a:ea typeface="Open Sans"/>
                          <a:cs typeface="Open Sans"/>
                          <a:sym typeface="Open Sans"/>
                        </a:rPr>
                        <a:t>Initiative Programs</a:t>
                      </a:r>
                    </a:p>
                    <a:p>
                      <a:pPr marL="0" marR="0" lvl="0" indent="0" algn="l" rtl="0">
                        <a:lnSpc>
                          <a:spcPct val="100000"/>
                        </a:lnSpc>
                        <a:spcBef>
                          <a:spcPts val="0"/>
                        </a:spcBef>
                        <a:spcAft>
                          <a:spcPts val="0"/>
                        </a:spcAft>
                        <a:buClr>
                          <a:srgbClr val="000000"/>
                        </a:buClr>
                        <a:buSzPts val="1100"/>
                        <a:buFont typeface="Arial"/>
                        <a:buNone/>
                      </a:pPr>
                      <a:endParaRPr lang="en-GB" sz="1100" b="1" i="1" dirty="0">
                        <a:solidFill>
                          <a:schemeClr val="dk2"/>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1148325">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3.</a:t>
                      </a:r>
                      <a:r>
                        <a:rPr lang="en-GB" sz="1100" b="1" u="none" strike="noStrike" cap="none" dirty="0">
                          <a:solidFill>
                            <a:srgbClr val="000000"/>
                          </a:solidFill>
                          <a:latin typeface="Open Sans"/>
                          <a:ea typeface="Open Sans"/>
                          <a:cs typeface="Open Sans"/>
                        </a:rPr>
                        <a:t> </a:t>
                      </a:r>
                      <a:r>
                        <a:rPr lang="en-GB" sz="1100" b="1" u="none" strike="noStrike" cap="none" dirty="0">
                          <a:solidFill>
                            <a:srgbClr val="000000"/>
                          </a:solidFill>
                          <a:latin typeface="Open Sans"/>
                          <a:ea typeface="Open Sans"/>
                          <a:cs typeface="Open Sans"/>
                          <a:sym typeface="Open Sans"/>
                        </a:rPr>
                        <a:t> Business Initiative </a:t>
                      </a:r>
                      <a:endParaRPr lang="en-GB" sz="1100"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bl>
          </a:graphicData>
        </a:graphic>
      </p:graphicFrame>
      <p:grpSp>
        <p:nvGrpSpPr>
          <p:cNvPr id="198" name="Google Shape;198;p24"/>
          <p:cNvGrpSpPr/>
          <p:nvPr/>
        </p:nvGrpSpPr>
        <p:grpSpPr>
          <a:xfrm>
            <a:off x="4976108" y="1243232"/>
            <a:ext cx="3979731" cy="393153"/>
            <a:chOff x="4895549" y="1992275"/>
            <a:chExt cx="4539444" cy="448447"/>
          </a:xfrm>
        </p:grpSpPr>
        <p:grpSp>
          <p:nvGrpSpPr>
            <p:cNvPr id="199" name="Google Shape;199;p24"/>
            <p:cNvGrpSpPr/>
            <p:nvPr/>
          </p:nvGrpSpPr>
          <p:grpSpPr>
            <a:xfrm rot="10800000" flipH="1">
              <a:off x="5375435" y="1992275"/>
              <a:ext cx="3621880" cy="271662"/>
              <a:chOff x="5413248" y="1335599"/>
              <a:chExt cx="4047697" cy="303601"/>
            </a:xfrm>
          </p:grpSpPr>
          <p:cxnSp>
            <p:nvCxnSpPr>
              <p:cNvPr id="200" name="Google Shape;200;p24"/>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01" name="Google Shape;201;p24"/>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02" name="Google Shape;202;p24"/>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03" name="Google Shape;203;p24"/>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04" name="Google Shape;204;p24"/>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05" name="Google Shape;205;p24"/>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dirty="0">
                  <a:solidFill>
                    <a:srgbClr val="FFFFFF"/>
                  </a:solidFill>
                  <a:latin typeface="Arial"/>
                  <a:ea typeface="Arial"/>
                  <a:cs typeface="Arial"/>
                  <a:sym typeface="Arial"/>
                </a:endParaRPr>
              </a:p>
            </p:txBody>
          </p:sp>
        </p:grpSp>
        <p:sp>
          <p:nvSpPr>
            <p:cNvPr id="206" name="Google Shape;206;p24"/>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07" name="Google Shape;207;p24"/>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grpSp>
        <p:nvGrpSpPr>
          <p:cNvPr id="208" name="Google Shape;208;p24"/>
          <p:cNvGrpSpPr/>
          <p:nvPr/>
        </p:nvGrpSpPr>
        <p:grpSpPr>
          <a:xfrm>
            <a:off x="4976108" y="2385543"/>
            <a:ext cx="3979731" cy="393153"/>
            <a:chOff x="4895549" y="1992275"/>
            <a:chExt cx="4539444" cy="448447"/>
          </a:xfrm>
        </p:grpSpPr>
        <p:grpSp>
          <p:nvGrpSpPr>
            <p:cNvPr id="209" name="Google Shape;209;p24"/>
            <p:cNvGrpSpPr/>
            <p:nvPr/>
          </p:nvGrpSpPr>
          <p:grpSpPr>
            <a:xfrm rot="10800000" flipH="1">
              <a:off x="5375435" y="1992275"/>
              <a:ext cx="3621880" cy="271662"/>
              <a:chOff x="5413248" y="1335599"/>
              <a:chExt cx="4047697" cy="303601"/>
            </a:xfrm>
          </p:grpSpPr>
          <p:cxnSp>
            <p:nvCxnSpPr>
              <p:cNvPr id="210" name="Google Shape;210;p24"/>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11" name="Google Shape;211;p24"/>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12" name="Google Shape;212;p24"/>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13" name="Google Shape;213;p24"/>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14" name="Google Shape;214;p24"/>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15" name="Google Shape;215;p24"/>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16" name="Google Shape;216;p24"/>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17" name="Google Shape;217;p24"/>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grpSp>
        <p:nvGrpSpPr>
          <p:cNvPr id="218" name="Google Shape;218;p24"/>
          <p:cNvGrpSpPr/>
          <p:nvPr/>
        </p:nvGrpSpPr>
        <p:grpSpPr>
          <a:xfrm>
            <a:off x="4976108" y="3560582"/>
            <a:ext cx="3979731" cy="393153"/>
            <a:chOff x="4895549" y="1992275"/>
            <a:chExt cx="4539444" cy="448447"/>
          </a:xfrm>
        </p:grpSpPr>
        <p:grpSp>
          <p:nvGrpSpPr>
            <p:cNvPr id="219" name="Google Shape;219;p24"/>
            <p:cNvGrpSpPr/>
            <p:nvPr/>
          </p:nvGrpSpPr>
          <p:grpSpPr>
            <a:xfrm rot="10800000" flipH="1">
              <a:off x="5375435" y="1992275"/>
              <a:ext cx="3621880" cy="271662"/>
              <a:chOff x="5413248" y="1335599"/>
              <a:chExt cx="4047697" cy="303601"/>
            </a:xfrm>
          </p:grpSpPr>
          <p:cxnSp>
            <p:nvCxnSpPr>
              <p:cNvPr id="220" name="Google Shape;220;p24"/>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21" name="Google Shape;221;p24"/>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22" name="Google Shape;222;p24"/>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23" name="Google Shape;223;p24"/>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24" name="Google Shape;224;p24"/>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25" name="Google Shape;225;p24"/>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26" name="Google Shape;226;p24"/>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27" name="Google Shape;227;p24"/>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228" name="Google Shape;228;p24"/>
          <p:cNvSpPr txBox="1"/>
          <p:nvPr/>
        </p:nvSpPr>
        <p:spPr>
          <a:xfrm>
            <a:off x="4976236" y="171103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dirty="0">
                <a:solidFill>
                  <a:srgbClr val="002D62"/>
                </a:solidFill>
                <a:latin typeface="Open Sans"/>
                <a:ea typeface="Open Sans"/>
                <a:cs typeface="Open Sans"/>
                <a:sym typeface="Open Sans"/>
              </a:rPr>
              <a:t>Yeah nah</a:t>
            </a:r>
            <a:endParaRPr sz="800" b="0" i="0" u="none" strike="noStrike" cap="none" dirty="0">
              <a:solidFill>
                <a:srgbClr val="000000"/>
              </a:solidFill>
              <a:latin typeface="Open Sans"/>
              <a:ea typeface="Open Sans"/>
              <a:cs typeface="Open Sans"/>
              <a:sym typeface="Open Sans"/>
            </a:endParaRPr>
          </a:p>
        </p:txBody>
      </p:sp>
      <p:sp>
        <p:nvSpPr>
          <p:cNvPr id="229" name="Google Shape;229;p24"/>
          <p:cNvSpPr txBox="1"/>
          <p:nvPr/>
        </p:nvSpPr>
        <p:spPr>
          <a:xfrm>
            <a:off x="7913423" y="171164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Gorn den</a:t>
            </a:r>
            <a:endParaRPr sz="800" b="0" i="0" u="none" strike="noStrike" cap="none">
              <a:solidFill>
                <a:srgbClr val="000000"/>
              </a:solidFill>
              <a:latin typeface="Open Sans"/>
              <a:ea typeface="Open Sans"/>
              <a:cs typeface="Open Sans"/>
              <a:sym typeface="Open Sans"/>
            </a:endParaRPr>
          </a:p>
        </p:txBody>
      </p:sp>
      <p:sp>
        <p:nvSpPr>
          <p:cNvPr id="230" name="Google Shape;230;p24"/>
          <p:cNvSpPr txBox="1"/>
          <p:nvPr/>
        </p:nvSpPr>
        <p:spPr>
          <a:xfrm>
            <a:off x="4992900" y="2853847"/>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Low </a:t>
            </a:r>
            <a:endParaRPr sz="800" b="0" i="0" u="none" strike="noStrike" cap="none">
              <a:solidFill>
                <a:srgbClr val="000000"/>
              </a:solidFill>
              <a:latin typeface="Open Sans"/>
              <a:ea typeface="Open Sans"/>
              <a:cs typeface="Open Sans"/>
              <a:sym typeface="Open Sans"/>
            </a:endParaRPr>
          </a:p>
        </p:txBody>
      </p:sp>
      <p:sp>
        <p:nvSpPr>
          <p:cNvPr id="231" name="Google Shape;231;p24"/>
          <p:cNvSpPr txBox="1"/>
          <p:nvPr/>
        </p:nvSpPr>
        <p:spPr>
          <a:xfrm>
            <a:off x="7913421" y="2844975"/>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High </a:t>
            </a:r>
            <a:endParaRPr sz="800" b="0" i="0" u="none" strike="noStrike" cap="none">
              <a:solidFill>
                <a:srgbClr val="000000"/>
              </a:solidFill>
              <a:latin typeface="Open Sans"/>
              <a:ea typeface="Open Sans"/>
              <a:cs typeface="Open Sans"/>
              <a:sym typeface="Open Sans"/>
            </a:endParaRPr>
          </a:p>
        </p:txBody>
      </p:sp>
      <p:sp>
        <p:nvSpPr>
          <p:cNvPr id="232" name="Google Shape;232;p24"/>
          <p:cNvSpPr txBox="1"/>
          <p:nvPr/>
        </p:nvSpPr>
        <p:spPr>
          <a:xfrm>
            <a:off x="4992924" y="4068401"/>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Low </a:t>
            </a:r>
            <a:endParaRPr sz="800" b="0" i="0" u="none" strike="noStrike" cap="none">
              <a:solidFill>
                <a:srgbClr val="000000"/>
              </a:solidFill>
              <a:latin typeface="Open Sans"/>
              <a:ea typeface="Open Sans"/>
              <a:cs typeface="Open Sans"/>
              <a:sym typeface="Open Sans"/>
            </a:endParaRPr>
          </a:p>
        </p:txBody>
      </p:sp>
      <p:sp>
        <p:nvSpPr>
          <p:cNvPr id="233" name="Google Shape;233;p24"/>
          <p:cNvSpPr txBox="1"/>
          <p:nvPr/>
        </p:nvSpPr>
        <p:spPr>
          <a:xfrm>
            <a:off x="7913423" y="4068403"/>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High </a:t>
            </a:r>
            <a:endParaRPr sz="800" b="0" i="0" u="none" strike="noStrike" cap="none">
              <a:solidFill>
                <a:srgbClr val="000000"/>
              </a:solidFill>
              <a:latin typeface="Open Sans"/>
              <a:ea typeface="Open Sans"/>
              <a:cs typeface="Open Sans"/>
              <a:sym typeface="Open Sans"/>
            </a:endParaRPr>
          </a:p>
        </p:txBody>
      </p:sp>
      <p:sp>
        <p:nvSpPr>
          <p:cNvPr id="234" name="Google Shape;234;p24"/>
          <p:cNvSpPr txBox="1"/>
          <p:nvPr/>
        </p:nvSpPr>
        <p:spPr>
          <a:xfrm>
            <a:off x="6426136" y="171103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Meh</a:t>
            </a:r>
            <a:endParaRPr sz="800" b="0" i="0" u="none" strike="noStrike" cap="none">
              <a:solidFill>
                <a:srgbClr val="000000"/>
              </a:solidFill>
              <a:latin typeface="Open Sans"/>
              <a:ea typeface="Open Sans"/>
              <a:cs typeface="Open Sans"/>
              <a:sym typeface="Open Sans"/>
            </a:endParaRPr>
          </a:p>
        </p:txBody>
      </p:sp>
      <p:sp>
        <p:nvSpPr>
          <p:cNvPr id="2" name="Google Shape;228;p24">
            <a:extLst>
              <a:ext uri="{FF2B5EF4-FFF2-40B4-BE49-F238E27FC236}">
                <a16:creationId xmlns:a16="http://schemas.microsoft.com/office/drawing/2014/main" id="{2687D18E-4C36-5739-22F0-19FB7645D408}"/>
              </a:ext>
            </a:extLst>
          </p:cNvPr>
          <p:cNvSpPr txBox="1"/>
          <p:nvPr/>
        </p:nvSpPr>
        <p:spPr>
          <a:xfrm>
            <a:off x="7913114" y="1156860"/>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sp>
        <p:nvSpPr>
          <p:cNvPr id="4" name="Google Shape;228;p24">
            <a:extLst>
              <a:ext uri="{FF2B5EF4-FFF2-40B4-BE49-F238E27FC236}">
                <a16:creationId xmlns:a16="http://schemas.microsoft.com/office/drawing/2014/main" id="{852A0F53-5E6C-D378-14EB-ADE091DDD6F6}"/>
              </a:ext>
            </a:extLst>
          </p:cNvPr>
          <p:cNvSpPr txBox="1"/>
          <p:nvPr/>
        </p:nvSpPr>
        <p:spPr>
          <a:xfrm>
            <a:off x="7913114" y="2302673"/>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sp>
        <p:nvSpPr>
          <p:cNvPr id="5" name="Google Shape;228;p24">
            <a:extLst>
              <a:ext uri="{FF2B5EF4-FFF2-40B4-BE49-F238E27FC236}">
                <a16:creationId xmlns:a16="http://schemas.microsoft.com/office/drawing/2014/main" id="{F32AD007-C4C3-366D-C41D-30E2C877A1C8}"/>
              </a:ext>
            </a:extLst>
          </p:cNvPr>
          <p:cNvSpPr txBox="1"/>
          <p:nvPr/>
        </p:nvSpPr>
        <p:spPr>
          <a:xfrm>
            <a:off x="7913114" y="3483119"/>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pic>
        <p:nvPicPr>
          <p:cNvPr id="3" name="Picture 2" descr="A logo with black text&#10;&#10;Description automatically generated">
            <a:extLst>
              <a:ext uri="{FF2B5EF4-FFF2-40B4-BE49-F238E27FC236}">
                <a16:creationId xmlns:a16="http://schemas.microsoft.com/office/drawing/2014/main" id="{D0CDBEDA-F9A9-C8F5-4BEA-FD6F08B658ED}"/>
              </a:ext>
            </a:extLst>
          </p:cNvPr>
          <p:cNvPicPr>
            <a:picLocks noChangeAspect="1"/>
          </p:cNvPicPr>
          <p:nvPr/>
        </p:nvPicPr>
        <p:blipFill>
          <a:blip r:embed="rId4"/>
          <a:stretch>
            <a:fillRect/>
          </a:stretch>
        </p:blipFill>
        <p:spPr>
          <a:xfrm>
            <a:off x="8361558" y="4862945"/>
            <a:ext cx="782441" cy="28055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24"/>
          <p:cNvPicPr preferRelativeResize="0"/>
          <p:nvPr/>
        </p:nvPicPr>
        <p:blipFill rotWithShape="1">
          <a:blip r:embed="rId3">
            <a:alphaModFix/>
          </a:blip>
          <a:srcRect l="76038" t="16436" r="1018"/>
          <a:stretch/>
        </p:blipFill>
        <p:spPr>
          <a:xfrm>
            <a:off x="8248732" y="3592900"/>
            <a:ext cx="249211" cy="510581"/>
          </a:xfrm>
          <a:prstGeom prst="rect">
            <a:avLst/>
          </a:prstGeom>
          <a:noFill/>
          <a:ln>
            <a:noFill/>
          </a:ln>
        </p:spPr>
      </p:pic>
      <p:sp>
        <p:nvSpPr>
          <p:cNvPr id="195" name="Google Shape;195;p24"/>
          <p:cNvSpPr/>
          <p:nvPr/>
        </p:nvSpPr>
        <p:spPr>
          <a:xfrm>
            <a:off x="6894947" y="127575"/>
            <a:ext cx="2092500" cy="261300"/>
          </a:xfrm>
          <a:prstGeom prst="roundRect">
            <a:avLst>
              <a:gd name="adj" fmla="val 16667"/>
            </a:avLst>
          </a:prstGeom>
          <a:solidFill>
            <a:schemeClr val="accent5">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ACTION FRAMEWORK</a:t>
            </a:r>
            <a:endParaRPr sz="1300" b="0" i="0" u="none" strike="noStrike" cap="none">
              <a:solidFill>
                <a:srgbClr val="000000"/>
              </a:solidFill>
              <a:latin typeface="Open Sans"/>
              <a:ea typeface="Open Sans"/>
              <a:cs typeface="Open Sans"/>
              <a:sym typeface="Open Sans"/>
            </a:endParaRPr>
          </a:p>
        </p:txBody>
      </p:sp>
      <p:sp>
        <p:nvSpPr>
          <p:cNvPr id="196" name="Google Shape;196;p24"/>
          <p:cNvSpPr txBox="1">
            <a:spLocks noGrp="1"/>
          </p:cNvSpPr>
          <p:nvPr>
            <p:ph type="title"/>
          </p:nvPr>
        </p:nvSpPr>
        <p:spPr>
          <a:xfrm>
            <a:off x="34950" y="-104"/>
            <a:ext cx="6820800" cy="358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GB" sz="1600">
                <a:solidFill>
                  <a:srgbClr val="353E49"/>
                </a:solidFill>
              </a:rPr>
              <a:t>Section 1 deals with alignment to vision &amp; purpose</a:t>
            </a:r>
            <a:endParaRPr>
              <a:solidFill>
                <a:srgbClr val="353E49"/>
              </a:solidFill>
            </a:endParaRPr>
          </a:p>
        </p:txBody>
      </p:sp>
      <p:graphicFrame>
        <p:nvGraphicFramePr>
          <p:cNvPr id="197" name="Google Shape;197;p24"/>
          <p:cNvGraphicFramePr/>
          <p:nvPr>
            <p:extLst>
              <p:ext uri="{D42A27DB-BD31-4B8C-83A1-F6EECF244321}">
                <p14:modId xmlns:p14="http://schemas.microsoft.com/office/powerpoint/2010/main" val="1888556608"/>
              </p:ext>
            </p:extLst>
          </p:nvPr>
        </p:nvGraphicFramePr>
        <p:xfrm>
          <a:off x="98034" y="565833"/>
          <a:ext cx="8930725" cy="3758255"/>
        </p:xfrm>
        <a:graphic>
          <a:graphicData uri="http://schemas.openxmlformats.org/drawingml/2006/table">
            <a:tbl>
              <a:tblPr firstRow="1" bandRow="1">
                <a:noFill/>
                <a:tableStyleId>{5B9279FD-919E-497D-B708-A546C1E4289F}</a:tableStyleId>
              </a:tblPr>
              <a:tblGrid>
                <a:gridCol w="4867600">
                  <a:extLst>
                    <a:ext uri="{9D8B030D-6E8A-4147-A177-3AD203B41FA5}">
                      <a16:colId xmlns:a16="http://schemas.microsoft.com/office/drawing/2014/main" val="20000"/>
                    </a:ext>
                  </a:extLst>
                </a:gridCol>
                <a:gridCol w="4063125">
                  <a:extLst>
                    <a:ext uri="{9D8B030D-6E8A-4147-A177-3AD203B41FA5}">
                      <a16:colId xmlns:a16="http://schemas.microsoft.com/office/drawing/2014/main" val="20001"/>
                    </a:ext>
                  </a:extLst>
                </a:gridCol>
              </a:tblGrid>
              <a:tr h="262900">
                <a:tc gridSpan="2">
                  <a:txBody>
                    <a:bodyPr/>
                    <a:lstStyle/>
                    <a:p>
                      <a:pPr marL="457200" marR="0" lvl="0" indent="0" algn="ctr" rtl="0">
                        <a:lnSpc>
                          <a:spcPct val="100000"/>
                        </a:lnSpc>
                        <a:spcBef>
                          <a:spcPts val="0"/>
                        </a:spcBef>
                        <a:spcAft>
                          <a:spcPts val="0"/>
                        </a:spcAft>
                        <a:buClr>
                          <a:srgbClr val="000000"/>
                        </a:buClr>
                        <a:buSzPts val="1200"/>
                        <a:buFont typeface="Arial"/>
                        <a:buNone/>
                      </a:pPr>
                      <a:r>
                        <a:rPr lang="en-GB" sz="1200" u="none" strike="noStrike" cap="none" dirty="0">
                          <a:solidFill>
                            <a:srgbClr val="FFFFFF"/>
                          </a:solidFill>
                          <a:latin typeface="Open Sans"/>
                          <a:ea typeface="Open Sans"/>
                          <a:cs typeface="Open Sans"/>
                          <a:sym typeface="Open Sans"/>
                        </a:rPr>
                        <a:t>1.</a:t>
                      </a:r>
                      <a:r>
                        <a:rPr lang="en-GB" sz="1200" u="none" strike="noStrike" cap="none" dirty="0">
                          <a:solidFill>
                            <a:srgbClr val="FFFFFF"/>
                          </a:solidFill>
                          <a:latin typeface="Open Sans"/>
                          <a:ea typeface="Open Sans"/>
                          <a:cs typeface="Open Sans"/>
                        </a:rPr>
                        <a:t> </a:t>
                      </a:r>
                      <a:r>
                        <a:rPr lang="en-GB" sz="1200" u="none" strike="noStrike" cap="none" dirty="0">
                          <a:solidFill>
                            <a:srgbClr val="FFFFFF"/>
                          </a:solidFill>
                          <a:latin typeface="Open Sans"/>
                          <a:ea typeface="Open Sans"/>
                          <a:cs typeface="Open Sans"/>
                          <a:sym typeface="Open Sans"/>
                        </a:rPr>
                        <a:t> </a:t>
                      </a:r>
                      <a:r>
                        <a:rPr lang="en-GB" sz="1200" b="1" u="none" strike="noStrike" cap="none" dirty="0">
                          <a:solidFill>
                            <a:srgbClr val="FFFFFF"/>
                          </a:solidFill>
                          <a:latin typeface="Open Sans"/>
                          <a:ea typeface="Open Sans"/>
                          <a:cs typeface="Open Sans"/>
                          <a:sym typeface="Open Sans"/>
                        </a:rPr>
                        <a:t>IS THERE STRATEGIC ALIGNMENT?</a:t>
                      </a:r>
                      <a:endParaRPr sz="1200" u="none" strike="noStrike" cap="none" dirty="0">
                        <a:solidFill>
                          <a:srgbClr val="FFFFFF"/>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chemeClr val="accent5">
                        <a:lumMod val="60000"/>
                        <a:lumOff val="40000"/>
                      </a:schemeClr>
                    </a:solidFill>
                  </a:tcPr>
                </a:tc>
                <a:tc hMerge="1">
                  <a:txBody>
                    <a:bodyPr/>
                    <a:lstStyle/>
                    <a:p>
                      <a:endParaRPr lang="en-US"/>
                    </a:p>
                  </a:txBody>
                  <a:tcPr/>
                </a:tc>
                <a:extLst>
                  <a:ext uri="{0D108BD9-81ED-4DB2-BD59-A6C34878D82A}">
                    <a16:rowId xmlns:a16="http://schemas.microsoft.com/office/drawing/2014/main" val="10000"/>
                  </a:ext>
                </a:extLst>
              </a:tr>
              <a:tr h="1167800">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4.</a:t>
                      </a:r>
                      <a:r>
                        <a:rPr lang="en-GB" sz="1100" b="1" u="none" strike="noStrike" cap="none" dirty="0">
                          <a:solidFill>
                            <a:srgbClr val="000000"/>
                          </a:solidFill>
                          <a:latin typeface="Open Sans"/>
                          <a:ea typeface="Open Sans"/>
                          <a:cs typeface="Open Sans"/>
                        </a:rPr>
                        <a:t> </a:t>
                      </a:r>
                      <a:r>
                        <a:rPr lang="en-GB" sz="1100" b="1" u="none" strike="noStrike" cap="none" dirty="0">
                          <a:solidFill>
                            <a:srgbClr val="000000"/>
                          </a:solidFill>
                          <a:latin typeface="Open Sans"/>
                          <a:ea typeface="Open Sans"/>
                          <a:cs typeface="Open Sans"/>
                          <a:sym typeface="Open Sans"/>
                        </a:rPr>
                        <a:t> Mentoring</a:t>
                      </a:r>
                      <a:endParaRPr lang="en-GB" sz="1100" b="1"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1167800">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5.</a:t>
                      </a:r>
                      <a:r>
                        <a:rPr lang="en-GB" sz="1100" b="1" u="none" strike="noStrike" cap="none" dirty="0">
                          <a:solidFill>
                            <a:srgbClr val="000000"/>
                          </a:solidFill>
                          <a:latin typeface="Open Sans"/>
                          <a:ea typeface="Open Sans"/>
                          <a:cs typeface="Open Sans"/>
                        </a:rPr>
                        <a:t>  Media &amp; the Arts</a:t>
                      </a:r>
                      <a:endParaRPr sz="1100"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1148325">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6.</a:t>
                      </a:r>
                      <a:r>
                        <a:rPr lang="en-GB" sz="1100" b="1" u="none" strike="noStrike" cap="none" dirty="0">
                          <a:solidFill>
                            <a:srgbClr val="000000"/>
                          </a:solidFill>
                          <a:latin typeface="Open Sans"/>
                          <a:ea typeface="Open Sans"/>
                          <a:cs typeface="Open Sans"/>
                        </a:rPr>
                        <a:t> </a:t>
                      </a:r>
                      <a:r>
                        <a:rPr lang="en-GB" sz="1100" b="1" u="none" strike="noStrike" cap="none" dirty="0">
                          <a:solidFill>
                            <a:srgbClr val="000000"/>
                          </a:solidFill>
                          <a:latin typeface="Open Sans"/>
                          <a:ea typeface="Open Sans"/>
                          <a:cs typeface="Open Sans"/>
                          <a:sym typeface="Open Sans"/>
                        </a:rPr>
                        <a:t> Brokerage</a:t>
                      </a:r>
                      <a:endParaRPr sz="1100"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bl>
          </a:graphicData>
        </a:graphic>
      </p:graphicFrame>
      <p:grpSp>
        <p:nvGrpSpPr>
          <p:cNvPr id="198" name="Google Shape;198;p24"/>
          <p:cNvGrpSpPr/>
          <p:nvPr/>
        </p:nvGrpSpPr>
        <p:grpSpPr>
          <a:xfrm>
            <a:off x="4976108" y="1243232"/>
            <a:ext cx="3979731" cy="393153"/>
            <a:chOff x="4895549" y="1992275"/>
            <a:chExt cx="4539444" cy="448447"/>
          </a:xfrm>
        </p:grpSpPr>
        <p:grpSp>
          <p:nvGrpSpPr>
            <p:cNvPr id="199" name="Google Shape;199;p24"/>
            <p:cNvGrpSpPr/>
            <p:nvPr/>
          </p:nvGrpSpPr>
          <p:grpSpPr>
            <a:xfrm rot="10800000" flipH="1">
              <a:off x="5375435" y="1992275"/>
              <a:ext cx="3621880" cy="271662"/>
              <a:chOff x="5413248" y="1335599"/>
              <a:chExt cx="4047697" cy="303601"/>
            </a:xfrm>
          </p:grpSpPr>
          <p:cxnSp>
            <p:nvCxnSpPr>
              <p:cNvPr id="200" name="Google Shape;200;p24"/>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01" name="Google Shape;201;p24"/>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02" name="Google Shape;202;p24"/>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03" name="Google Shape;203;p24"/>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04" name="Google Shape;204;p24"/>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05" name="Google Shape;205;p24"/>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06" name="Google Shape;206;p24"/>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07" name="Google Shape;207;p24"/>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grpSp>
        <p:nvGrpSpPr>
          <p:cNvPr id="208" name="Google Shape;208;p24"/>
          <p:cNvGrpSpPr/>
          <p:nvPr/>
        </p:nvGrpSpPr>
        <p:grpSpPr>
          <a:xfrm>
            <a:off x="4976108" y="2385543"/>
            <a:ext cx="3979731" cy="393153"/>
            <a:chOff x="4895549" y="1992275"/>
            <a:chExt cx="4539444" cy="448447"/>
          </a:xfrm>
        </p:grpSpPr>
        <p:grpSp>
          <p:nvGrpSpPr>
            <p:cNvPr id="209" name="Google Shape;209;p24"/>
            <p:cNvGrpSpPr/>
            <p:nvPr/>
          </p:nvGrpSpPr>
          <p:grpSpPr>
            <a:xfrm rot="10800000" flipH="1">
              <a:off x="5375435" y="1992275"/>
              <a:ext cx="3621880" cy="271662"/>
              <a:chOff x="5413248" y="1335599"/>
              <a:chExt cx="4047697" cy="303601"/>
            </a:xfrm>
          </p:grpSpPr>
          <p:cxnSp>
            <p:nvCxnSpPr>
              <p:cNvPr id="210" name="Google Shape;210;p24"/>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11" name="Google Shape;211;p24"/>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12" name="Google Shape;212;p24"/>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13" name="Google Shape;213;p24"/>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14" name="Google Shape;214;p24"/>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15" name="Google Shape;215;p24"/>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16" name="Google Shape;216;p24"/>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17" name="Google Shape;217;p24"/>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grpSp>
        <p:nvGrpSpPr>
          <p:cNvPr id="218" name="Google Shape;218;p24"/>
          <p:cNvGrpSpPr/>
          <p:nvPr/>
        </p:nvGrpSpPr>
        <p:grpSpPr>
          <a:xfrm>
            <a:off x="4976108" y="3560582"/>
            <a:ext cx="3979731" cy="393153"/>
            <a:chOff x="4895549" y="1992275"/>
            <a:chExt cx="4539444" cy="448447"/>
          </a:xfrm>
        </p:grpSpPr>
        <p:grpSp>
          <p:nvGrpSpPr>
            <p:cNvPr id="219" name="Google Shape;219;p24"/>
            <p:cNvGrpSpPr/>
            <p:nvPr/>
          </p:nvGrpSpPr>
          <p:grpSpPr>
            <a:xfrm rot="10800000" flipH="1">
              <a:off x="5375435" y="1992275"/>
              <a:ext cx="3621880" cy="271662"/>
              <a:chOff x="5413248" y="1335599"/>
              <a:chExt cx="4047697" cy="303601"/>
            </a:xfrm>
          </p:grpSpPr>
          <p:cxnSp>
            <p:nvCxnSpPr>
              <p:cNvPr id="220" name="Google Shape;220;p24"/>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21" name="Google Shape;221;p24"/>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22" name="Google Shape;222;p24"/>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23" name="Google Shape;223;p24"/>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24" name="Google Shape;224;p24"/>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25" name="Google Shape;225;p24"/>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26" name="Google Shape;226;p24"/>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27" name="Google Shape;227;p24"/>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228" name="Google Shape;228;p24"/>
          <p:cNvSpPr txBox="1"/>
          <p:nvPr/>
        </p:nvSpPr>
        <p:spPr>
          <a:xfrm>
            <a:off x="4976236" y="171103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Yeah nah</a:t>
            </a:r>
            <a:endParaRPr sz="800" b="0" i="0" u="none" strike="noStrike" cap="none">
              <a:solidFill>
                <a:srgbClr val="000000"/>
              </a:solidFill>
              <a:latin typeface="Open Sans"/>
              <a:ea typeface="Open Sans"/>
              <a:cs typeface="Open Sans"/>
              <a:sym typeface="Open Sans"/>
            </a:endParaRPr>
          </a:p>
        </p:txBody>
      </p:sp>
      <p:sp>
        <p:nvSpPr>
          <p:cNvPr id="229" name="Google Shape;229;p24"/>
          <p:cNvSpPr txBox="1"/>
          <p:nvPr/>
        </p:nvSpPr>
        <p:spPr>
          <a:xfrm>
            <a:off x="7913423" y="171164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Gorn den</a:t>
            </a:r>
            <a:endParaRPr sz="800" b="0" i="0" u="none" strike="noStrike" cap="none">
              <a:solidFill>
                <a:srgbClr val="000000"/>
              </a:solidFill>
              <a:latin typeface="Open Sans"/>
              <a:ea typeface="Open Sans"/>
              <a:cs typeface="Open Sans"/>
              <a:sym typeface="Open Sans"/>
            </a:endParaRPr>
          </a:p>
        </p:txBody>
      </p:sp>
      <p:sp>
        <p:nvSpPr>
          <p:cNvPr id="230" name="Google Shape;230;p24"/>
          <p:cNvSpPr txBox="1"/>
          <p:nvPr/>
        </p:nvSpPr>
        <p:spPr>
          <a:xfrm>
            <a:off x="4992900" y="2853847"/>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Low </a:t>
            </a:r>
            <a:endParaRPr sz="800" b="0" i="0" u="none" strike="noStrike" cap="none">
              <a:solidFill>
                <a:srgbClr val="000000"/>
              </a:solidFill>
              <a:latin typeface="Open Sans"/>
              <a:ea typeface="Open Sans"/>
              <a:cs typeface="Open Sans"/>
              <a:sym typeface="Open Sans"/>
            </a:endParaRPr>
          </a:p>
        </p:txBody>
      </p:sp>
      <p:sp>
        <p:nvSpPr>
          <p:cNvPr id="231" name="Google Shape;231;p24"/>
          <p:cNvSpPr txBox="1"/>
          <p:nvPr/>
        </p:nvSpPr>
        <p:spPr>
          <a:xfrm>
            <a:off x="7913421" y="2844975"/>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High </a:t>
            </a:r>
            <a:endParaRPr sz="800" b="0" i="0" u="none" strike="noStrike" cap="none">
              <a:solidFill>
                <a:srgbClr val="000000"/>
              </a:solidFill>
              <a:latin typeface="Open Sans"/>
              <a:ea typeface="Open Sans"/>
              <a:cs typeface="Open Sans"/>
              <a:sym typeface="Open Sans"/>
            </a:endParaRPr>
          </a:p>
        </p:txBody>
      </p:sp>
      <p:sp>
        <p:nvSpPr>
          <p:cNvPr id="232" name="Google Shape;232;p24"/>
          <p:cNvSpPr txBox="1"/>
          <p:nvPr/>
        </p:nvSpPr>
        <p:spPr>
          <a:xfrm>
            <a:off x="4992924" y="4068401"/>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Low </a:t>
            </a:r>
            <a:endParaRPr sz="800" b="0" i="0" u="none" strike="noStrike" cap="none">
              <a:solidFill>
                <a:srgbClr val="000000"/>
              </a:solidFill>
              <a:latin typeface="Open Sans"/>
              <a:ea typeface="Open Sans"/>
              <a:cs typeface="Open Sans"/>
              <a:sym typeface="Open Sans"/>
            </a:endParaRPr>
          </a:p>
        </p:txBody>
      </p:sp>
      <p:sp>
        <p:nvSpPr>
          <p:cNvPr id="233" name="Google Shape;233;p24"/>
          <p:cNvSpPr txBox="1"/>
          <p:nvPr/>
        </p:nvSpPr>
        <p:spPr>
          <a:xfrm>
            <a:off x="7913423" y="4068403"/>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High </a:t>
            </a:r>
            <a:endParaRPr sz="800" b="0" i="0" u="none" strike="noStrike" cap="none">
              <a:solidFill>
                <a:srgbClr val="000000"/>
              </a:solidFill>
              <a:latin typeface="Open Sans"/>
              <a:ea typeface="Open Sans"/>
              <a:cs typeface="Open Sans"/>
              <a:sym typeface="Open Sans"/>
            </a:endParaRPr>
          </a:p>
        </p:txBody>
      </p:sp>
      <p:sp>
        <p:nvSpPr>
          <p:cNvPr id="234" name="Google Shape;234;p24"/>
          <p:cNvSpPr txBox="1"/>
          <p:nvPr/>
        </p:nvSpPr>
        <p:spPr>
          <a:xfrm>
            <a:off x="6426136" y="171103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Meh</a:t>
            </a:r>
            <a:endParaRPr sz="800" b="0" i="0" u="none" strike="noStrike" cap="none">
              <a:solidFill>
                <a:srgbClr val="000000"/>
              </a:solidFill>
              <a:latin typeface="Open Sans"/>
              <a:ea typeface="Open Sans"/>
              <a:cs typeface="Open Sans"/>
              <a:sym typeface="Open Sans"/>
            </a:endParaRPr>
          </a:p>
        </p:txBody>
      </p:sp>
      <p:sp>
        <p:nvSpPr>
          <p:cNvPr id="2" name="Google Shape;228;p24">
            <a:extLst>
              <a:ext uri="{FF2B5EF4-FFF2-40B4-BE49-F238E27FC236}">
                <a16:creationId xmlns:a16="http://schemas.microsoft.com/office/drawing/2014/main" id="{5113AE2E-6185-9A02-CA5C-061E8CE55023}"/>
              </a:ext>
            </a:extLst>
          </p:cNvPr>
          <p:cNvSpPr txBox="1"/>
          <p:nvPr/>
        </p:nvSpPr>
        <p:spPr>
          <a:xfrm>
            <a:off x="7931922" y="229579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sp>
        <p:nvSpPr>
          <p:cNvPr id="3" name="Google Shape;228;p24">
            <a:extLst>
              <a:ext uri="{FF2B5EF4-FFF2-40B4-BE49-F238E27FC236}">
                <a16:creationId xmlns:a16="http://schemas.microsoft.com/office/drawing/2014/main" id="{88EBD4EE-CA2F-D5E1-58CA-53276744CEF5}"/>
              </a:ext>
            </a:extLst>
          </p:cNvPr>
          <p:cNvSpPr txBox="1"/>
          <p:nvPr/>
        </p:nvSpPr>
        <p:spPr>
          <a:xfrm>
            <a:off x="7913421" y="1149611"/>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sp>
        <p:nvSpPr>
          <p:cNvPr id="4" name="Google Shape;228;p24">
            <a:extLst>
              <a:ext uri="{FF2B5EF4-FFF2-40B4-BE49-F238E27FC236}">
                <a16:creationId xmlns:a16="http://schemas.microsoft.com/office/drawing/2014/main" id="{CB478CED-02A9-1745-99DF-DDC565F5691C}"/>
              </a:ext>
            </a:extLst>
          </p:cNvPr>
          <p:cNvSpPr txBox="1"/>
          <p:nvPr/>
        </p:nvSpPr>
        <p:spPr>
          <a:xfrm>
            <a:off x="7907747" y="3475577"/>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pic>
        <p:nvPicPr>
          <p:cNvPr id="5" name="Picture 4" descr="A logo with black text&#10;&#10;Description automatically generated">
            <a:extLst>
              <a:ext uri="{FF2B5EF4-FFF2-40B4-BE49-F238E27FC236}">
                <a16:creationId xmlns:a16="http://schemas.microsoft.com/office/drawing/2014/main" id="{F28D02A3-F037-1782-0D24-75057F63AA47}"/>
              </a:ext>
            </a:extLst>
          </p:cNvPr>
          <p:cNvPicPr>
            <a:picLocks noChangeAspect="1"/>
          </p:cNvPicPr>
          <p:nvPr/>
        </p:nvPicPr>
        <p:blipFill>
          <a:blip r:embed="rId4"/>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4091111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25"/>
          <p:cNvPicPr preferRelativeResize="0"/>
          <p:nvPr/>
        </p:nvPicPr>
        <p:blipFill rotWithShape="1">
          <a:blip r:embed="rId3">
            <a:alphaModFix/>
          </a:blip>
          <a:srcRect l="76039" t="16436" r="1016"/>
          <a:stretch/>
        </p:blipFill>
        <p:spPr>
          <a:xfrm>
            <a:off x="8248732" y="3592900"/>
            <a:ext cx="249211" cy="510581"/>
          </a:xfrm>
          <a:prstGeom prst="rect">
            <a:avLst/>
          </a:prstGeom>
          <a:noFill/>
          <a:ln>
            <a:noFill/>
          </a:ln>
        </p:spPr>
      </p:pic>
      <p:sp>
        <p:nvSpPr>
          <p:cNvPr id="240" name="Google Shape;240;p25"/>
          <p:cNvSpPr/>
          <p:nvPr/>
        </p:nvSpPr>
        <p:spPr>
          <a:xfrm>
            <a:off x="6894947" y="127575"/>
            <a:ext cx="2092500" cy="261300"/>
          </a:xfrm>
          <a:prstGeom prst="roundRect">
            <a:avLst>
              <a:gd name="adj" fmla="val 16667"/>
            </a:avLst>
          </a:prstGeom>
          <a:solidFill>
            <a:schemeClr val="accent5">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ACTION FRAMEWORK</a:t>
            </a:r>
            <a:endParaRPr sz="1300" b="0" i="0" u="none" strike="noStrike" cap="none">
              <a:solidFill>
                <a:srgbClr val="000000"/>
              </a:solidFill>
              <a:latin typeface="Open Sans"/>
              <a:ea typeface="Open Sans"/>
              <a:cs typeface="Open Sans"/>
              <a:sym typeface="Open Sans"/>
            </a:endParaRPr>
          </a:p>
        </p:txBody>
      </p:sp>
      <p:sp>
        <p:nvSpPr>
          <p:cNvPr id="241" name="Google Shape;241;p25"/>
          <p:cNvSpPr txBox="1">
            <a:spLocks noGrp="1"/>
          </p:cNvSpPr>
          <p:nvPr>
            <p:ph type="title"/>
          </p:nvPr>
        </p:nvSpPr>
        <p:spPr>
          <a:xfrm>
            <a:off x="34950" y="-104"/>
            <a:ext cx="6820800" cy="358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GB" sz="1600">
                <a:solidFill>
                  <a:srgbClr val="353E49"/>
                </a:solidFill>
              </a:rPr>
              <a:t>Section 2 centres on impact</a:t>
            </a:r>
            <a:endParaRPr>
              <a:solidFill>
                <a:srgbClr val="353E49"/>
              </a:solidFill>
            </a:endParaRPr>
          </a:p>
        </p:txBody>
      </p:sp>
      <p:graphicFrame>
        <p:nvGraphicFramePr>
          <p:cNvPr id="242" name="Google Shape;242;p25"/>
          <p:cNvGraphicFramePr/>
          <p:nvPr>
            <p:extLst>
              <p:ext uri="{D42A27DB-BD31-4B8C-83A1-F6EECF244321}">
                <p14:modId xmlns:p14="http://schemas.microsoft.com/office/powerpoint/2010/main" val="486425016"/>
              </p:ext>
            </p:extLst>
          </p:nvPr>
        </p:nvGraphicFramePr>
        <p:xfrm>
          <a:off x="98034" y="565833"/>
          <a:ext cx="8930725" cy="3816836"/>
        </p:xfrm>
        <a:graphic>
          <a:graphicData uri="http://schemas.openxmlformats.org/drawingml/2006/table">
            <a:tbl>
              <a:tblPr firstRow="1" bandRow="1">
                <a:noFill/>
                <a:tableStyleId>{5B9279FD-919E-497D-B708-A546C1E4289F}</a:tableStyleId>
              </a:tblPr>
              <a:tblGrid>
                <a:gridCol w="4867600">
                  <a:extLst>
                    <a:ext uri="{9D8B030D-6E8A-4147-A177-3AD203B41FA5}">
                      <a16:colId xmlns:a16="http://schemas.microsoft.com/office/drawing/2014/main" val="20000"/>
                    </a:ext>
                  </a:extLst>
                </a:gridCol>
                <a:gridCol w="4063125">
                  <a:extLst>
                    <a:ext uri="{9D8B030D-6E8A-4147-A177-3AD203B41FA5}">
                      <a16:colId xmlns:a16="http://schemas.microsoft.com/office/drawing/2014/main" val="20001"/>
                    </a:ext>
                  </a:extLst>
                </a:gridCol>
              </a:tblGrid>
              <a:tr h="262900">
                <a:tc gridSpan="2">
                  <a:txBody>
                    <a:bodyPr/>
                    <a:lstStyle/>
                    <a:p>
                      <a:pPr marL="457200" marR="0" lvl="0" indent="0" algn="ctr" rtl="0">
                        <a:lnSpc>
                          <a:spcPct val="100000"/>
                        </a:lnSpc>
                        <a:spcBef>
                          <a:spcPts val="0"/>
                        </a:spcBef>
                        <a:spcAft>
                          <a:spcPts val="0"/>
                        </a:spcAft>
                        <a:buClr>
                          <a:srgbClr val="000000"/>
                        </a:buClr>
                        <a:buSzPts val="1200"/>
                        <a:buFont typeface="Arial"/>
                        <a:buNone/>
                      </a:pPr>
                      <a:r>
                        <a:rPr lang="en-GB" sz="1200" dirty="0">
                          <a:solidFill>
                            <a:srgbClr val="FFFFFF"/>
                          </a:solidFill>
                          <a:latin typeface="Open Sans"/>
                          <a:ea typeface="Open Sans"/>
                          <a:cs typeface="Open Sans"/>
                          <a:sym typeface="Open Sans"/>
                        </a:rPr>
                        <a:t>2</a:t>
                      </a:r>
                      <a:r>
                        <a:rPr lang="en-GB" sz="1200" u="none" strike="noStrike" cap="none" dirty="0">
                          <a:solidFill>
                            <a:srgbClr val="FFFFFF"/>
                          </a:solidFill>
                          <a:latin typeface="Open Sans"/>
                          <a:ea typeface="Open Sans"/>
                          <a:cs typeface="Open Sans"/>
                          <a:sym typeface="Open Sans"/>
                        </a:rPr>
                        <a:t>.</a:t>
                      </a:r>
                      <a:r>
                        <a:rPr lang="en-GB" sz="1200" u="none" strike="noStrike" cap="none" dirty="0">
                          <a:solidFill>
                            <a:srgbClr val="FFFFFF"/>
                          </a:solidFill>
                          <a:latin typeface="Open Sans"/>
                          <a:ea typeface="Open Sans"/>
                          <a:cs typeface="Open Sans"/>
                        </a:rPr>
                        <a:t> </a:t>
                      </a:r>
                      <a:r>
                        <a:rPr lang="en-GB" sz="1200" u="none" strike="noStrike" cap="none" dirty="0">
                          <a:solidFill>
                            <a:srgbClr val="FFFFFF"/>
                          </a:solidFill>
                          <a:latin typeface="Open Sans"/>
                          <a:ea typeface="Open Sans"/>
                          <a:cs typeface="Open Sans"/>
                          <a:sym typeface="Open Sans"/>
                        </a:rPr>
                        <a:t> </a:t>
                      </a:r>
                      <a:r>
                        <a:rPr lang="en-GB" sz="1200" dirty="0">
                          <a:solidFill>
                            <a:srgbClr val="FFFFFF"/>
                          </a:solidFill>
                          <a:latin typeface="Open Sans"/>
                          <a:ea typeface="Open Sans"/>
                          <a:cs typeface="Open Sans"/>
                          <a:sym typeface="Open Sans"/>
                        </a:rPr>
                        <a:t>CAN WE HAVE IMPACT</a:t>
                      </a:r>
                      <a:r>
                        <a:rPr lang="en-GB" sz="1200" b="1" u="none" strike="noStrike" cap="none" dirty="0">
                          <a:solidFill>
                            <a:srgbClr val="FFFFFF"/>
                          </a:solidFill>
                          <a:latin typeface="Open Sans"/>
                          <a:ea typeface="Open Sans"/>
                          <a:cs typeface="Open Sans"/>
                          <a:sym typeface="Open Sans"/>
                        </a:rPr>
                        <a:t>?</a:t>
                      </a:r>
                      <a:endParaRPr sz="1200" u="none" strike="noStrike" cap="none" dirty="0">
                        <a:solidFill>
                          <a:srgbClr val="FFFFFF"/>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chemeClr val="accent5">
                        <a:lumMod val="60000"/>
                        <a:lumOff val="40000"/>
                      </a:schemeClr>
                    </a:solidFill>
                  </a:tcPr>
                </a:tc>
                <a:tc hMerge="1">
                  <a:txBody>
                    <a:bodyPr/>
                    <a:lstStyle/>
                    <a:p>
                      <a:endParaRPr lang="en-US"/>
                    </a:p>
                  </a:txBody>
                  <a:tcPr/>
                </a:tc>
                <a:extLst>
                  <a:ext uri="{0D108BD9-81ED-4DB2-BD59-A6C34878D82A}">
                    <a16:rowId xmlns:a16="http://schemas.microsoft.com/office/drawing/2014/main" val="10000"/>
                  </a:ext>
                </a:extLst>
              </a:tr>
              <a:tr h="1226381">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1.</a:t>
                      </a:r>
                      <a:r>
                        <a:rPr lang="en-GB" sz="1100" b="1" u="none" strike="noStrike" cap="none" dirty="0">
                          <a:solidFill>
                            <a:srgbClr val="000000"/>
                          </a:solidFill>
                          <a:latin typeface="Open Sans"/>
                          <a:ea typeface="Open Sans"/>
                          <a:cs typeface="Open Sans"/>
                        </a:rPr>
                        <a:t> </a:t>
                      </a:r>
                      <a:r>
                        <a:rPr lang="en-GB" sz="1100" b="1" u="none" strike="noStrike" cap="none" dirty="0">
                          <a:solidFill>
                            <a:srgbClr val="000000"/>
                          </a:solidFill>
                          <a:latin typeface="Open Sans"/>
                          <a:ea typeface="Open Sans"/>
                          <a:cs typeface="Open Sans"/>
                          <a:sym typeface="Open Sans"/>
                        </a:rPr>
                        <a:t> </a:t>
                      </a:r>
                      <a:r>
                        <a:rPr lang="en-US" sz="1100" b="1" dirty="0">
                          <a:solidFill>
                            <a:srgbClr val="000000"/>
                          </a:solidFill>
                          <a:latin typeface="Open Sans"/>
                          <a:ea typeface="Open Sans"/>
                          <a:cs typeface="Open Sans"/>
                          <a:sym typeface="Open Sans"/>
                        </a:rPr>
                        <a:t>Support</a:t>
                      </a:r>
                      <a:endParaRPr sz="1100" u="none" strike="noStrike" cap="none" dirty="0">
                        <a:solidFill>
                          <a:srgbClr val="000000"/>
                        </a:solidFill>
                        <a:latin typeface="Open Sans"/>
                        <a:ea typeface="Open Sans"/>
                        <a:cs typeface="Open Sans"/>
                        <a:sym typeface="Open Sans"/>
                      </a:endParaRPr>
                    </a:p>
                    <a:p>
                      <a:pPr marL="457200" marR="0" lvl="0" indent="-298450" algn="l" rtl="0">
                        <a:lnSpc>
                          <a:spcPct val="100000"/>
                        </a:lnSpc>
                        <a:spcBef>
                          <a:spcPts val="1000"/>
                        </a:spcBef>
                        <a:spcAft>
                          <a:spcPts val="0"/>
                        </a:spcAft>
                        <a:buClr>
                          <a:srgbClr val="000000"/>
                        </a:buClr>
                        <a:buSzPts val="1100"/>
                        <a:buFont typeface="Open Sans"/>
                        <a:buChar char="●"/>
                      </a:pPr>
                      <a:r>
                        <a:rPr lang="en-US" sz="1100" i="1" dirty="0">
                          <a:solidFill>
                            <a:schemeClr val="dk2"/>
                          </a:solidFill>
                          <a:latin typeface="Open Sans"/>
                          <a:ea typeface="Open Sans"/>
                          <a:cs typeface="Open Sans"/>
                          <a:sym typeface="Open Sans"/>
                        </a:rPr>
                        <a:t>Can we provide relief and practical assistance to Indigenous Men, Women, and young people</a:t>
                      </a:r>
                      <a:endParaRPr sz="1100" i="1"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1167800">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2.</a:t>
                      </a:r>
                      <a:r>
                        <a:rPr lang="en-GB" sz="1100" b="1" dirty="0">
                          <a:solidFill>
                            <a:srgbClr val="000000"/>
                          </a:solidFill>
                          <a:latin typeface="Open Sans"/>
                          <a:ea typeface="Open Sans"/>
                          <a:cs typeface="Open Sans"/>
                          <a:sym typeface="Open Sans"/>
                        </a:rPr>
                        <a:t> </a:t>
                      </a:r>
                      <a:r>
                        <a:rPr lang="en-GB" sz="1100" b="1" dirty="0">
                          <a:solidFill>
                            <a:schemeClr val="dk2"/>
                          </a:solidFill>
                          <a:latin typeface="Open Sans"/>
                          <a:ea typeface="Open Sans"/>
                          <a:cs typeface="Open Sans"/>
                          <a:sym typeface="Open Sans"/>
                        </a:rPr>
                        <a:t>Initiative Programs</a:t>
                      </a:r>
                      <a:endParaRPr sz="1100" u="none" strike="noStrike" cap="none" dirty="0">
                        <a:solidFill>
                          <a:srgbClr val="000000"/>
                        </a:solidFill>
                        <a:latin typeface="Open Sans"/>
                        <a:ea typeface="Open Sans"/>
                        <a:cs typeface="Open Sans"/>
                        <a:sym typeface="Open Sans"/>
                      </a:endParaRPr>
                    </a:p>
                    <a:p>
                      <a:pPr marL="457200" marR="0" lvl="0" indent="-298450" algn="l" rtl="0">
                        <a:lnSpc>
                          <a:spcPct val="100000"/>
                        </a:lnSpc>
                        <a:spcBef>
                          <a:spcPts val="1000"/>
                        </a:spcBef>
                        <a:spcAft>
                          <a:spcPts val="0"/>
                        </a:spcAft>
                        <a:buClr>
                          <a:srgbClr val="000000"/>
                        </a:buClr>
                        <a:buSzPts val="1100"/>
                        <a:buFont typeface="Open Sans"/>
                        <a:buChar char="●"/>
                      </a:pPr>
                      <a:r>
                        <a:rPr lang="en-US" sz="1100" i="1" dirty="0">
                          <a:solidFill>
                            <a:srgbClr val="000000"/>
                          </a:solidFill>
                          <a:latin typeface="Open Sans"/>
                          <a:ea typeface="Open Sans"/>
                          <a:cs typeface="Open Sans"/>
                          <a:sym typeface="Open Sans"/>
                        </a:rPr>
                        <a:t>Are we able to develop and deliver impactful and specific programs</a:t>
                      </a:r>
                      <a:endParaRPr sz="1100" i="1"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1148325">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3. Business Initiative </a:t>
                      </a:r>
                      <a:endParaRPr sz="1100" u="none" strike="noStrike" cap="none" dirty="0">
                        <a:solidFill>
                          <a:srgbClr val="000000"/>
                        </a:solidFill>
                        <a:latin typeface="Open Sans"/>
                        <a:ea typeface="Open Sans"/>
                        <a:cs typeface="Open Sans"/>
                        <a:sym typeface="Open Sans"/>
                      </a:endParaRPr>
                    </a:p>
                    <a:p>
                      <a:pPr marL="457200" marR="0" lvl="0" indent="-298450" algn="l" rtl="0">
                        <a:lnSpc>
                          <a:spcPct val="100000"/>
                        </a:lnSpc>
                        <a:spcBef>
                          <a:spcPts val="1000"/>
                        </a:spcBef>
                        <a:spcAft>
                          <a:spcPts val="0"/>
                        </a:spcAft>
                        <a:buClr>
                          <a:srgbClr val="000000"/>
                        </a:buClr>
                        <a:buSzPts val="1100"/>
                        <a:buFont typeface="Open Sans"/>
                        <a:buChar char="●"/>
                      </a:pPr>
                      <a:r>
                        <a:rPr lang="en-US" sz="1100" i="1" dirty="0">
                          <a:solidFill>
                            <a:srgbClr val="000000"/>
                          </a:solidFill>
                          <a:latin typeface="Open Sans"/>
                          <a:ea typeface="Open Sans"/>
                          <a:cs typeface="Open Sans"/>
                          <a:sym typeface="Open Sans"/>
                        </a:rPr>
                        <a:t>Opportunity to continue to provide business training and development that will impact our clients and community</a:t>
                      </a:r>
                      <a:endParaRPr sz="1100" i="1"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bl>
          </a:graphicData>
        </a:graphic>
      </p:graphicFrame>
      <p:grpSp>
        <p:nvGrpSpPr>
          <p:cNvPr id="243" name="Google Shape;243;p25"/>
          <p:cNvGrpSpPr/>
          <p:nvPr/>
        </p:nvGrpSpPr>
        <p:grpSpPr>
          <a:xfrm>
            <a:off x="4976108" y="1395631"/>
            <a:ext cx="3979731" cy="393154"/>
            <a:chOff x="4895549" y="1992274"/>
            <a:chExt cx="4539444" cy="448448"/>
          </a:xfrm>
        </p:grpSpPr>
        <p:grpSp>
          <p:nvGrpSpPr>
            <p:cNvPr id="244" name="Google Shape;244;p25"/>
            <p:cNvGrpSpPr/>
            <p:nvPr/>
          </p:nvGrpSpPr>
          <p:grpSpPr>
            <a:xfrm rot="10800000" flipH="1">
              <a:off x="5375434" y="1992274"/>
              <a:ext cx="3621879" cy="271662"/>
              <a:chOff x="5413248" y="1335599"/>
              <a:chExt cx="4047697" cy="303601"/>
            </a:xfrm>
          </p:grpSpPr>
          <p:cxnSp>
            <p:nvCxnSpPr>
              <p:cNvPr id="245" name="Google Shape;245;p25"/>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46" name="Google Shape;246;p25"/>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47" name="Google Shape;247;p25"/>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48" name="Google Shape;248;p25"/>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49" name="Google Shape;249;p25"/>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50" name="Google Shape;250;p25"/>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51" name="Google Shape;251;p25"/>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52" name="Google Shape;252;p25"/>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grpSp>
        <p:nvGrpSpPr>
          <p:cNvPr id="253" name="Google Shape;253;p25"/>
          <p:cNvGrpSpPr/>
          <p:nvPr/>
        </p:nvGrpSpPr>
        <p:grpSpPr>
          <a:xfrm>
            <a:off x="4982679" y="2366079"/>
            <a:ext cx="3979731" cy="393154"/>
            <a:chOff x="4895549" y="1992274"/>
            <a:chExt cx="4539444" cy="448448"/>
          </a:xfrm>
        </p:grpSpPr>
        <p:grpSp>
          <p:nvGrpSpPr>
            <p:cNvPr id="254" name="Google Shape;254;p25"/>
            <p:cNvGrpSpPr/>
            <p:nvPr/>
          </p:nvGrpSpPr>
          <p:grpSpPr>
            <a:xfrm rot="10800000" flipH="1">
              <a:off x="5375434" y="1992274"/>
              <a:ext cx="3621879" cy="271662"/>
              <a:chOff x="5413248" y="1335599"/>
              <a:chExt cx="4047697" cy="303601"/>
            </a:xfrm>
          </p:grpSpPr>
          <p:cxnSp>
            <p:nvCxnSpPr>
              <p:cNvPr id="255" name="Google Shape;255;p25"/>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56" name="Google Shape;256;p25"/>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57" name="Google Shape;257;p25"/>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58" name="Google Shape;258;p25"/>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59" name="Google Shape;259;p25"/>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60" name="Google Shape;260;p25"/>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61" name="Google Shape;261;p25"/>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62" name="Google Shape;262;p25"/>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grpSp>
        <p:nvGrpSpPr>
          <p:cNvPr id="263" name="Google Shape;263;p25"/>
          <p:cNvGrpSpPr/>
          <p:nvPr/>
        </p:nvGrpSpPr>
        <p:grpSpPr>
          <a:xfrm>
            <a:off x="4905081" y="3484366"/>
            <a:ext cx="3979731" cy="393154"/>
            <a:chOff x="4895549" y="1992274"/>
            <a:chExt cx="4539444" cy="448448"/>
          </a:xfrm>
        </p:grpSpPr>
        <p:grpSp>
          <p:nvGrpSpPr>
            <p:cNvPr id="264" name="Google Shape;264;p25"/>
            <p:cNvGrpSpPr/>
            <p:nvPr/>
          </p:nvGrpSpPr>
          <p:grpSpPr>
            <a:xfrm rot="10800000" flipH="1">
              <a:off x="5375434" y="1992274"/>
              <a:ext cx="3621879" cy="271662"/>
              <a:chOff x="5413248" y="1335599"/>
              <a:chExt cx="4047697" cy="303601"/>
            </a:xfrm>
          </p:grpSpPr>
          <p:cxnSp>
            <p:nvCxnSpPr>
              <p:cNvPr id="265" name="Google Shape;265;p25"/>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66" name="Google Shape;266;p25"/>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67" name="Google Shape;267;p25"/>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68" name="Google Shape;268;p25"/>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69" name="Google Shape;269;p25"/>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70" name="Google Shape;270;p25"/>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71" name="Google Shape;271;p25"/>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72" name="Google Shape;272;p25"/>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273" name="Google Shape;273;p25"/>
          <p:cNvSpPr txBox="1"/>
          <p:nvPr/>
        </p:nvSpPr>
        <p:spPr>
          <a:xfrm>
            <a:off x="4976236" y="186343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Low</a:t>
            </a:r>
            <a:endParaRPr sz="800" b="0" i="0" u="none" strike="noStrike" cap="none">
              <a:solidFill>
                <a:srgbClr val="000000"/>
              </a:solidFill>
              <a:latin typeface="Open Sans"/>
              <a:ea typeface="Open Sans"/>
              <a:cs typeface="Open Sans"/>
              <a:sym typeface="Open Sans"/>
            </a:endParaRPr>
          </a:p>
        </p:txBody>
      </p:sp>
      <p:sp>
        <p:nvSpPr>
          <p:cNvPr id="274" name="Google Shape;274;p25"/>
          <p:cNvSpPr txBox="1"/>
          <p:nvPr/>
        </p:nvSpPr>
        <p:spPr>
          <a:xfrm>
            <a:off x="7913423" y="186404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High</a:t>
            </a:r>
            <a:endParaRPr sz="800" b="0" i="0" u="none" strike="noStrike" cap="none">
              <a:solidFill>
                <a:srgbClr val="000000"/>
              </a:solidFill>
              <a:latin typeface="Open Sans"/>
              <a:ea typeface="Open Sans"/>
              <a:cs typeface="Open Sans"/>
              <a:sym typeface="Open Sans"/>
            </a:endParaRPr>
          </a:p>
        </p:txBody>
      </p:sp>
      <p:sp>
        <p:nvSpPr>
          <p:cNvPr id="275" name="Google Shape;275;p25"/>
          <p:cNvSpPr txBox="1"/>
          <p:nvPr/>
        </p:nvSpPr>
        <p:spPr>
          <a:xfrm>
            <a:off x="4992924" y="2878717"/>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dirty="0">
                <a:solidFill>
                  <a:srgbClr val="002D62"/>
                </a:solidFill>
                <a:latin typeface="Open Sans"/>
                <a:ea typeface="Open Sans"/>
                <a:cs typeface="Open Sans"/>
                <a:sym typeface="Open Sans"/>
              </a:rPr>
              <a:t>Low </a:t>
            </a:r>
            <a:endParaRPr sz="800" b="0" i="0" u="none" strike="noStrike" cap="none" dirty="0">
              <a:solidFill>
                <a:srgbClr val="000000"/>
              </a:solidFill>
              <a:latin typeface="Open Sans"/>
              <a:ea typeface="Open Sans"/>
              <a:cs typeface="Open Sans"/>
              <a:sym typeface="Open Sans"/>
            </a:endParaRPr>
          </a:p>
        </p:txBody>
      </p:sp>
      <p:sp>
        <p:nvSpPr>
          <p:cNvPr id="276" name="Google Shape;276;p25"/>
          <p:cNvSpPr txBox="1"/>
          <p:nvPr/>
        </p:nvSpPr>
        <p:spPr>
          <a:xfrm>
            <a:off x="7889955" y="2828467"/>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dirty="0">
                <a:solidFill>
                  <a:srgbClr val="002D62"/>
                </a:solidFill>
                <a:latin typeface="Open Sans"/>
                <a:ea typeface="Open Sans"/>
                <a:cs typeface="Open Sans"/>
                <a:sym typeface="Open Sans"/>
              </a:rPr>
              <a:t>High </a:t>
            </a:r>
            <a:endParaRPr sz="800" b="0" i="0" u="none" strike="noStrike" cap="none" dirty="0">
              <a:solidFill>
                <a:srgbClr val="000000"/>
              </a:solidFill>
              <a:latin typeface="Open Sans"/>
              <a:ea typeface="Open Sans"/>
              <a:cs typeface="Open Sans"/>
              <a:sym typeface="Open Sans"/>
            </a:endParaRPr>
          </a:p>
        </p:txBody>
      </p:sp>
      <p:sp>
        <p:nvSpPr>
          <p:cNvPr id="277" name="Google Shape;277;p25"/>
          <p:cNvSpPr txBox="1"/>
          <p:nvPr/>
        </p:nvSpPr>
        <p:spPr>
          <a:xfrm>
            <a:off x="4889646" y="3961397"/>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dirty="0">
                <a:solidFill>
                  <a:srgbClr val="002D62"/>
                </a:solidFill>
                <a:latin typeface="Open Sans"/>
                <a:ea typeface="Open Sans"/>
                <a:cs typeface="Open Sans"/>
                <a:sym typeface="Open Sans"/>
              </a:rPr>
              <a:t>Low </a:t>
            </a:r>
            <a:endParaRPr sz="800" b="0" i="0" u="none" strike="noStrike" cap="none" dirty="0">
              <a:solidFill>
                <a:srgbClr val="000000"/>
              </a:solidFill>
              <a:latin typeface="Open Sans"/>
              <a:ea typeface="Open Sans"/>
              <a:cs typeface="Open Sans"/>
              <a:sym typeface="Open Sans"/>
            </a:endParaRPr>
          </a:p>
        </p:txBody>
      </p:sp>
      <p:sp>
        <p:nvSpPr>
          <p:cNvPr id="278" name="Google Shape;278;p25"/>
          <p:cNvSpPr txBox="1"/>
          <p:nvPr/>
        </p:nvSpPr>
        <p:spPr>
          <a:xfrm>
            <a:off x="7810145" y="3961399"/>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High </a:t>
            </a:r>
            <a:endParaRPr sz="800" b="0" i="0" u="none" strike="noStrike" cap="none">
              <a:solidFill>
                <a:srgbClr val="000000"/>
              </a:solidFill>
              <a:latin typeface="Open Sans"/>
              <a:ea typeface="Open Sans"/>
              <a:cs typeface="Open Sans"/>
              <a:sym typeface="Open Sans"/>
            </a:endParaRPr>
          </a:p>
        </p:txBody>
      </p:sp>
      <p:sp>
        <p:nvSpPr>
          <p:cNvPr id="2" name="Google Shape;274;p25">
            <a:extLst>
              <a:ext uri="{FF2B5EF4-FFF2-40B4-BE49-F238E27FC236}">
                <a16:creationId xmlns:a16="http://schemas.microsoft.com/office/drawing/2014/main" id="{53E55231-947E-CB57-6E4D-F131348D94ED}"/>
              </a:ext>
            </a:extLst>
          </p:cNvPr>
          <p:cNvSpPr txBox="1"/>
          <p:nvPr/>
        </p:nvSpPr>
        <p:spPr>
          <a:xfrm>
            <a:off x="7913421" y="1316718"/>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sp>
        <p:nvSpPr>
          <p:cNvPr id="3" name="Google Shape;274;p25">
            <a:extLst>
              <a:ext uri="{FF2B5EF4-FFF2-40B4-BE49-F238E27FC236}">
                <a16:creationId xmlns:a16="http://schemas.microsoft.com/office/drawing/2014/main" id="{B315B6EC-257F-0834-8616-42D05C5294A8}"/>
              </a:ext>
            </a:extLst>
          </p:cNvPr>
          <p:cNvSpPr txBox="1"/>
          <p:nvPr/>
        </p:nvSpPr>
        <p:spPr>
          <a:xfrm>
            <a:off x="7913421" y="2261435"/>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sp>
        <p:nvSpPr>
          <p:cNvPr id="4" name="Google Shape;274;p25">
            <a:extLst>
              <a:ext uri="{FF2B5EF4-FFF2-40B4-BE49-F238E27FC236}">
                <a16:creationId xmlns:a16="http://schemas.microsoft.com/office/drawing/2014/main" id="{D1FEA37C-4386-7AB7-6471-1839CB57B657}"/>
              </a:ext>
            </a:extLst>
          </p:cNvPr>
          <p:cNvSpPr txBox="1"/>
          <p:nvPr/>
        </p:nvSpPr>
        <p:spPr>
          <a:xfrm>
            <a:off x="5624108" y="3388265"/>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pic>
        <p:nvPicPr>
          <p:cNvPr id="5" name="Picture 4" descr="A logo with black text&#10;&#10;Description automatically generated">
            <a:extLst>
              <a:ext uri="{FF2B5EF4-FFF2-40B4-BE49-F238E27FC236}">
                <a16:creationId xmlns:a16="http://schemas.microsoft.com/office/drawing/2014/main" id="{86F09041-2BCE-22F9-CAE1-76884C841EA8}"/>
              </a:ext>
            </a:extLst>
          </p:cNvPr>
          <p:cNvPicPr>
            <a:picLocks noChangeAspect="1"/>
          </p:cNvPicPr>
          <p:nvPr/>
        </p:nvPicPr>
        <p:blipFill>
          <a:blip r:embed="rId4"/>
          <a:stretch>
            <a:fillRect/>
          </a:stretch>
        </p:blipFill>
        <p:spPr>
          <a:xfrm>
            <a:off x="8361558" y="4862945"/>
            <a:ext cx="782441" cy="28055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25"/>
          <p:cNvPicPr preferRelativeResize="0"/>
          <p:nvPr/>
        </p:nvPicPr>
        <p:blipFill rotWithShape="1">
          <a:blip r:embed="rId3">
            <a:alphaModFix/>
          </a:blip>
          <a:srcRect l="76039" t="16436" r="1016"/>
          <a:stretch/>
        </p:blipFill>
        <p:spPr>
          <a:xfrm>
            <a:off x="8248732" y="3592900"/>
            <a:ext cx="249211" cy="510581"/>
          </a:xfrm>
          <a:prstGeom prst="rect">
            <a:avLst/>
          </a:prstGeom>
          <a:noFill/>
          <a:ln>
            <a:noFill/>
          </a:ln>
        </p:spPr>
      </p:pic>
      <p:sp>
        <p:nvSpPr>
          <p:cNvPr id="240" name="Google Shape;240;p25"/>
          <p:cNvSpPr/>
          <p:nvPr/>
        </p:nvSpPr>
        <p:spPr>
          <a:xfrm>
            <a:off x="6894947" y="127575"/>
            <a:ext cx="2092500" cy="261300"/>
          </a:xfrm>
          <a:prstGeom prst="roundRect">
            <a:avLst>
              <a:gd name="adj" fmla="val 16667"/>
            </a:avLst>
          </a:prstGeom>
          <a:solidFill>
            <a:schemeClr val="accent5">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ACTION FRAMEWORK</a:t>
            </a:r>
            <a:endParaRPr sz="1300" b="0" i="0" u="none" strike="noStrike" cap="none">
              <a:solidFill>
                <a:srgbClr val="000000"/>
              </a:solidFill>
              <a:latin typeface="Open Sans"/>
              <a:ea typeface="Open Sans"/>
              <a:cs typeface="Open Sans"/>
              <a:sym typeface="Open Sans"/>
            </a:endParaRPr>
          </a:p>
        </p:txBody>
      </p:sp>
      <p:sp>
        <p:nvSpPr>
          <p:cNvPr id="241" name="Google Shape;241;p25"/>
          <p:cNvSpPr txBox="1">
            <a:spLocks noGrp="1"/>
          </p:cNvSpPr>
          <p:nvPr>
            <p:ph type="title"/>
          </p:nvPr>
        </p:nvSpPr>
        <p:spPr>
          <a:xfrm>
            <a:off x="34950" y="-104"/>
            <a:ext cx="6820800" cy="358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GB" sz="1600">
                <a:solidFill>
                  <a:srgbClr val="353E49"/>
                </a:solidFill>
              </a:rPr>
              <a:t>Section 2 centres on impact</a:t>
            </a:r>
            <a:endParaRPr>
              <a:solidFill>
                <a:srgbClr val="353E49"/>
              </a:solidFill>
            </a:endParaRPr>
          </a:p>
        </p:txBody>
      </p:sp>
      <p:graphicFrame>
        <p:nvGraphicFramePr>
          <p:cNvPr id="242" name="Google Shape;242;p25"/>
          <p:cNvGraphicFramePr/>
          <p:nvPr>
            <p:extLst>
              <p:ext uri="{D42A27DB-BD31-4B8C-83A1-F6EECF244321}">
                <p14:modId xmlns:p14="http://schemas.microsoft.com/office/powerpoint/2010/main" val="1567624885"/>
              </p:ext>
            </p:extLst>
          </p:nvPr>
        </p:nvGraphicFramePr>
        <p:xfrm>
          <a:off x="98034" y="565833"/>
          <a:ext cx="8930725" cy="3816836"/>
        </p:xfrm>
        <a:graphic>
          <a:graphicData uri="http://schemas.openxmlformats.org/drawingml/2006/table">
            <a:tbl>
              <a:tblPr firstRow="1" bandRow="1">
                <a:noFill/>
                <a:tableStyleId>{5B9279FD-919E-497D-B708-A546C1E4289F}</a:tableStyleId>
              </a:tblPr>
              <a:tblGrid>
                <a:gridCol w="4867600">
                  <a:extLst>
                    <a:ext uri="{9D8B030D-6E8A-4147-A177-3AD203B41FA5}">
                      <a16:colId xmlns:a16="http://schemas.microsoft.com/office/drawing/2014/main" val="20000"/>
                    </a:ext>
                  </a:extLst>
                </a:gridCol>
                <a:gridCol w="4063125">
                  <a:extLst>
                    <a:ext uri="{9D8B030D-6E8A-4147-A177-3AD203B41FA5}">
                      <a16:colId xmlns:a16="http://schemas.microsoft.com/office/drawing/2014/main" val="20001"/>
                    </a:ext>
                  </a:extLst>
                </a:gridCol>
              </a:tblGrid>
              <a:tr h="262900">
                <a:tc gridSpan="2">
                  <a:txBody>
                    <a:bodyPr/>
                    <a:lstStyle/>
                    <a:p>
                      <a:pPr marL="457200" marR="0" lvl="0" indent="0" algn="ctr" rtl="0">
                        <a:lnSpc>
                          <a:spcPct val="100000"/>
                        </a:lnSpc>
                        <a:spcBef>
                          <a:spcPts val="0"/>
                        </a:spcBef>
                        <a:spcAft>
                          <a:spcPts val="0"/>
                        </a:spcAft>
                        <a:buClr>
                          <a:srgbClr val="000000"/>
                        </a:buClr>
                        <a:buSzPts val="1200"/>
                        <a:buFont typeface="Arial"/>
                        <a:buNone/>
                      </a:pPr>
                      <a:r>
                        <a:rPr lang="en-GB" sz="1200" dirty="0">
                          <a:solidFill>
                            <a:srgbClr val="FFFFFF"/>
                          </a:solidFill>
                          <a:latin typeface="Open Sans"/>
                          <a:ea typeface="Open Sans"/>
                          <a:cs typeface="Open Sans"/>
                          <a:sym typeface="Open Sans"/>
                        </a:rPr>
                        <a:t>2</a:t>
                      </a:r>
                      <a:r>
                        <a:rPr lang="en-GB" sz="1200" u="none" strike="noStrike" cap="none" dirty="0">
                          <a:solidFill>
                            <a:srgbClr val="FFFFFF"/>
                          </a:solidFill>
                          <a:latin typeface="Open Sans"/>
                          <a:ea typeface="Open Sans"/>
                          <a:cs typeface="Open Sans"/>
                          <a:sym typeface="Open Sans"/>
                        </a:rPr>
                        <a:t>.</a:t>
                      </a:r>
                      <a:r>
                        <a:rPr lang="en-GB" sz="1200" u="none" strike="noStrike" cap="none" dirty="0">
                          <a:solidFill>
                            <a:srgbClr val="FFFFFF"/>
                          </a:solidFill>
                          <a:latin typeface="Open Sans"/>
                          <a:ea typeface="Open Sans"/>
                          <a:cs typeface="Open Sans"/>
                        </a:rPr>
                        <a:t> </a:t>
                      </a:r>
                      <a:r>
                        <a:rPr lang="en-GB" sz="1200" u="none" strike="noStrike" cap="none" dirty="0">
                          <a:solidFill>
                            <a:srgbClr val="FFFFFF"/>
                          </a:solidFill>
                          <a:latin typeface="Open Sans"/>
                          <a:ea typeface="Open Sans"/>
                          <a:cs typeface="Open Sans"/>
                          <a:sym typeface="Open Sans"/>
                        </a:rPr>
                        <a:t> </a:t>
                      </a:r>
                      <a:r>
                        <a:rPr lang="en-GB" sz="1200" dirty="0">
                          <a:solidFill>
                            <a:srgbClr val="FFFFFF"/>
                          </a:solidFill>
                          <a:latin typeface="Open Sans"/>
                          <a:ea typeface="Open Sans"/>
                          <a:cs typeface="Open Sans"/>
                          <a:sym typeface="Open Sans"/>
                        </a:rPr>
                        <a:t>CAN WE HAVE IMPACT</a:t>
                      </a:r>
                      <a:r>
                        <a:rPr lang="en-GB" sz="1200" b="1" u="none" strike="noStrike" cap="none" dirty="0">
                          <a:solidFill>
                            <a:srgbClr val="FFFFFF"/>
                          </a:solidFill>
                          <a:latin typeface="Open Sans"/>
                          <a:ea typeface="Open Sans"/>
                          <a:cs typeface="Open Sans"/>
                          <a:sym typeface="Open Sans"/>
                        </a:rPr>
                        <a:t>?</a:t>
                      </a:r>
                      <a:endParaRPr sz="1200" u="none" strike="noStrike" cap="none" dirty="0">
                        <a:solidFill>
                          <a:srgbClr val="FFFFFF"/>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chemeClr val="accent5">
                        <a:lumMod val="60000"/>
                        <a:lumOff val="40000"/>
                      </a:schemeClr>
                    </a:solidFill>
                  </a:tcPr>
                </a:tc>
                <a:tc hMerge="1">
                  <a:txBody>
                    <a:bodyPr/>
                    <a:lstStyle/>
                    <a:p>
                      <a:endParaRPr lang="en-US"/>
                    </a:p>
                  </a:txBody>
                  <a:tcPr/>
                </a:tc>
                <a:extLst>
                  <a:ext uri="{0D108BD9-81ED-4DB2-BD59-A6C34878D82A}">
                    <a16:rowId xmlns:a16="http://schemas.microsoft.com/office/drawing/2014/main" val="10000"/>
                  </a:ext>
                </a:extLst>
              </a:tr>
              <a:tr h="1226381">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4.</a:t>
                      </a:r>
                      <a:r>
                        <a:rPr lang="en-GB" sz="1100" b="1" u="none" strike="noStrike" cap="none" dirty="0">
                          <a:solidFill>
                            <a:srgbClr val="000000"/>
                          </a:solidFill>
                          <a:latin typeface="Open Sans"/>
                          <a:ea typeface="Open Sans"/>
                          <a:cs typeface="Open Sans"/>
                        </a:rPr>
                        <a:t> </a:t>
                      </a:r>
                      <a:r>
                        <a:rPr lang="en-GB" sz="1100" b="1" u="none" strike="noStrike" cap="none" dirty="0">
                          <a:solidFill>
                            <a:srgbClr val="000000"/>
                          </a:solidFill>
                          <a:latin typeface="Open Sans"/>
                          <a:ea typeface="Open Sans"/>
                          <a:cs typeface="Open Sans"/>
                          <a:sym typeface="Open Sans"/>
                        </a:rPr>
                        <a:t> </a:t>
                      </a:r>
                      <a:r>
                        <a:rPr lang="en-US" sz="1100" b="1" u="none" strike="noStrike" cap="none" dirty="0">
                          <a:solidFill>
                            <a:srgbClr val="000000"/>
                          </a:solidFill>
                          <a:latin typeface="Open Sans"/>
                          <a:ea typeface="Open Sans"/>
                          <a:cs typeface="Open Sans"/>
                          <a:sym typeface="Open Sans"/>
                        </a:rPr>
                        <a:t>Mentoring</a:t>
                      </a:r>
                    </a:p>
                    <a:p>
                      <a:pPr marL="0" marR="0" lvl="0" indent="0" algn="l" rtl="0">
                        <a:lnSpc>
                          <a:spcPct val="100000"/>
                        </a:lnSpc>
                        <a:spcBef>
                          <a:spcPts val="0"/>
                        </a:spcBef>
                        <a:spcAft>
                          <a:spcPts val="0"/>
                        </a:spcAft>
                        <a:buClr>
                          <a:srgbClr val="000000"/>
                        </a:buClr>
                        <a:buSzPts val="1100"/>
                        <a:buFont typeface="Arial"/>
                        <a:buNone/>
                      </a:pPr>
                      <a:endParaRPr lang="en-US" sz="1100" b="1"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100"/>
                        <a:buFont typeface="Arial"/>
                        <a:buNone/>
                      </a:pPr>
                      <a:endParaRPr sz="1100"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1167800">
                <a:tc>
                  <a:txBody>
                    <a:bodyPr/>
                    <a:lstStyle/>
                    <a:p>
                      <a:pPr marL="0" marR="0" lvl="0" indent="0" algn="l" rtl="0">
                        <a:lnSpc>
                          <a:spcPct val="100000"/>
                        </a:lnSpc>
                        <a:spcBef>
                          <a:spcPts val="0"/>
                        </a:spcBef>
                        <a:spcAft>
                          <a:spcPts val="0"/>
                        </a:spcAft>
                        <a:buClr>
                          <a:srgbClr val="000000"/>
                        </a:buClr>
                        <a:buSzPts val="1100"/>
                        <a:buFont typeface="Arial"/>
                        <a:buNone/>
                      </a:pPr>
                      <a:r>
                        <a:rPr lang="en-GB" sz="1100" b="1" dirty="0">
                          <a:solidFill>
                            <a:srgbClr val="000000"/>
                          </a:solidFill>
                          <a:latin typeface="Open Sans"/>
                          <a:ea typeface="Open Sans"/>
                          <a:cs typeface="Open Sans"/>
                          <a:sym typeface="Open Sans"/>
                        </a:rPr>
                        <a:t>5. </a:t>
                      </a:r>
                      <a:r>
                        <a:rPr lang="en-GB" sz="1100" b="1" u="none" strike="noStrike" cap="none" dirty="0">
                          <a:solidFill>
                            <a:srgbClr val="000000"/>
                          </a:solidFill>
                          <a:latin typeface="Open Sans"/>
                          <a:ea typeface="Open Sans"/>
                          <a:cs typeface="Open Sans"/>
                          <a:sym typeface="Open Sans"/>
                        </a:rPr>
                        <a:t>Media &amp; The Arts</a:t>
                      </a: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1148325">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6. Brokerage</a:t>
                      </a: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bl>
          </a:graphicData>
        </a:graphic>
      </p:graphicFrame>
      <p:grpSp>
        <p:nvGrpSpPr>
          <p:cNvPr id="243" name="Google Shape;243;p25"/>
          <p:cNvGrpSpPr/>
          <p:nvPr/>
        </p:nvGrpSpPr>
        <p:grpSpPr>
          <a:xfrm>
            <a:off x="4964995" y="1217708"/>
            <a:ext cx="3979731" cy="393154"/>
            <a:chOff x="4895549" y="1992274"/>
            <a:chExt cx="4539444" cy="448448"/>
          </a:xfrm>
        </p:grpSpPr>
        <p:grpSp>
          <p:nvGrpSpPr>
            <p:cNvPr id="244" name="Google Shape;244;p25"/>
            <p:cNvGrpSpPr/>
            <p:nvPr/>
          </p:nvGrpSpPr>
          <p:grpSpPr>
            <a:xfrm rot="10800000" flipH="1">
              <a:off x="5375434" y="1992274"/>
              <a:ext cx="3621879" cy="271662"/>
              <a:chOff x="5413248" y="1335599"/>
              <a:chExt cx="4047697" cy="303601"/>
            </a:xfrm>
          </p:grpSpPr>
          <p:cxnSp>
            <p:nvCxnSpPr>
              <p:cNvPr id="245" name="Google Shape;245;p25"/>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46" name="Google Shape;246;p25"/>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47" name="Google Shape;247;p25"/>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48" name="Google Shape;248;p25"/>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49" name="Google Shape;249;p25"/>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50" name="Google Shape;250;p25"/>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51" name="Google Shape;251;p25"/>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52" name="Google Shape;252;p25"/>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grpSp>
        <p:nvGrpSpPr>
          <p:cNvPr id="253" name="Google Shape;253;p25"/>
          <p:cNvGrpSpPr/>
          <p:nvPr/>
        </p:nvGrpSpPr>
        <p:grpSpPr>
          <a:xfrm>
            <a:off x="4982679" y="2366079"/>
            <a:ext cx="3979731" cy="393154"/>
            <a:chOff x="4895549" y="1992274"/>
            <a:chExt cx="4539444" cy="448448"/>
          </a:xfrm>
        </p:grpSpPr>
        <p:grpSp>
          <p:nvGrpSpPr>
            <p:cNvPr id="254" name="Google Shape;254;p25"/>
            <p:cNvGrpSpPr/>
            <p:nvPr/>
          </p:nvGrpSpPr>
          <p:grpSpPr>
            <a:xfrm rot="10800000" flipH="1">
              <a:off x="5375434" y="1992274"/>
              <a:ext cx="3621879" cy="271662"/>
              <a:chOff x="5413248" y="1335599"/>
              <a:chExt cx="4047697" cy="303601"/>
            </a:xfrm>
          </p:grpSpPr>
          <p:cxnSp>
            <p:nvCxnSpPr>
              <p:cNvPr id="255" name="Google Shape;255;p25"/>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56" name="Google Shape;256;p25"/>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57" name="Google Shape;257;p25"/>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58" name="Google Shape;258;p25"/>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59" name="Google Shape;259;p25"/>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60" name="Google Shape;260;p25"/>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61" name="Google Shape;261;p25"/>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62" name="Google Shape;262;p25"/>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grpSp>
        <p:nvGrpSpPr>
          <p:cNvPr id="263" name="Google Shape;263;p25"/>
          <p:cNvGrpSpPr/>
          <p:nvPr/>
        </p:nvGrpSpPr>
        <p:grpSpPr>
          <a:xfrm>
            <a:off x="4905081" y="3484366"/>
            <a:ext cx="3979731" cy="393154"/>
            <a:chOff x="4895549" y="1992274"/>
            <a:chExt cx="4539444" cy="448448"/>
          </a:xfrm>
        </p:grpSpPr>
        <p:grpSp>
          <p:nvGrpSpPr>
            <p:cNvPr id="264" name="Google Shape;264;p25"/>
            <p:cNvGrpSpPr/>
            <p:nvPr/>
          </p:nvGrpSpPr>
          <p:grpSpPr>
            <a:xfrm rot="10800000" flipH="1">
              <a:off x="5375434" y="1992274"/>
              <a:ext cx="3621879" cy="271662"/>
              <a:chOff x="5413248" y="1335599"/>
              <a:chExt cx="4047697" cy="303601"/>
            </a:xfrm>
          </p:grpSpPr>
          <p:cxnSp>
            <p:nvCxnSpPr>
              <p:cNvPr id="265" name="Google Shape;265;p25"/>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66" name="Google Shape;266;p25"/>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67" name="Google Shape;267;p25"/>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68" name="Google Shape;268;p25"/>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69" name="Google Shape;269;p25"/>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70" name="Google Shape;270;p25"/>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71" name="Google Shape;271;p25"/>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72" name="Google Shape;272;p25"/>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273" name="Google Shape;273;p25"/>
          <p:cNvSpPr txBox="1"/>
          <p:nvPr/>
        </p:nvSpPr>
        <p:spPr>
          <a:xfrm>
            <a:off x="4982626" y="1668572"/>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dirty="0">
                <a:solidFill>
                  <a:srgbClr val="002D62"/>
                </a:solidFill>
                <a:latin typeface="Open Sans"/>
                <a:ea typeface="Open Sans"/>
                <a:cs typeface="Open Sans"/>
                <a:sym typeface="Open Sans"/>
              </a:rPr>
              <a:t>Low</a:t>
            </a:r>
            <a:endParaRPr sz="800" b="0" i="0" u="none" strike="noStrike" cap="none" dirty="0">
              <a:solidFill>
                <a:srgbClr val="000000"/>
              </a:solidFill>
              <a:latin typeface="Open Sans"/>
              <a:ea typeface="Open Sans"/>
              <a:cs typeface="Open Sans"/>
              <a:sym typeface="Open Sans"/>
            </a:endParaRPr>
          </a:p>
        </p:txBody>
      </p:sp>
      <p:sp>
        <p:nvSpPr>
          <p:cNvPr id="274" name="Google Shape;274;p25"/>
          <p:cNvSpPr txBox="1"/>
          <p:nvPr/>
        </p:nvSpPr>
        <p:spPr>
          <a:xfrm>
            <a:off x="7919875" y="1705903"/>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dirty="0">
                <a:solidFill>
                  <a:srgbClr val="002D62"/>
                </a:solidFill>
                <a:latin typeface="Open Sans"/>
                <a:ea typeface="Open Sans"/>
                <a:cs typeface="Open Sans"/>
                <a:sym typeface="Open Sans"/>
              </a:rPr>
              <a:t>High</a:t>
            </a:r>
            <a:endParaRPr sz="800" b="0" i="0" u="none" strike="noStrike" cap="none" dirty="0">
              <a:solidFill>
                <a:srgbClr val="000000"/>
              </a:solidFill>
              <a:latin typeface="Open Sans"/>
              <a:ea typeface="Open Sans"/>
              <a:cs typeface="Open Sans"/>
              <a:sym typeface="Open Sans"/>
            </a:endParaRPr>
          </a:p>
        </p:txBody>
      </p:sp>
      <p:sp>
        <p:nvSpPr>
          <p:cNvPr id="275" name="Google Shape;275;p25"/>
          <p:cNvSpPr txBox="1"/>
          <p:nvPr/>
        </p:nvSpPr>
        <p:spPr>
          <a:xfrm>
            <a:off x="4992924" y="2878717"/>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dirty="0">
                <a:solidFill>
                  <a:srgbClr val="002D62"/>
                </a:solidFill>
                <a:latin typeface="Open Sans"/>
                <a:ea typeface="Open Sans"/>
                <a:cs typeface="Open Sans"/>
                <a:sym typeface="Open Sans"/>
              </a:rPr>
              <a:t>Low </a:t>
            </a:r>
            <a:endParaRPr sz="800" b="0" i="0" u="none" strike="noStrike" cap="none" dirty="0">
              <a:solidFill>
                <a:srgbClr val="000000"/>
              </a:solidFill>
              <a:latin typeface="Open Sans"/>
              <a:ea typeface="Open Sans"/>
              <a:cs typeface="Open Sans"/>
              <a:sym typeface="Open Sans"/>
            </a:endParaRPr>
          </a:p>
        </p:txBody>
      </p:sp>
      <p:sp>
        <p:nvSpPr>
          <p:cNvPr id="276" name="Google Shape;276;p25"/>
          <p:cNvSpPr txBox="1"/>
          <p:nvPr/>
        </p:nvSpPr>
        <p:spPr>
          <a:xfrm>
            <a:off x="7889955" y="2828467"/>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dirty="0">
                <a:solidFill>
                  <a:srgbClr val="002D62"/>
                </a:solidFill>
                <a:latin typeface="Open Sans"/>
                <a:ea typeface="Open Sans"/>
                <a:cs typeface="Open Sans"/>
                <a:sym typeface="Open Sans"/>
              </a:rPr>
              <a:t>High </a:t>
            </a:r>
            <a:endParaRPr sz="800" b="0" i="0" u="none" strike="noStrike" cap="none" dirty="0">
              <a:solidFill>
                <a:srgbClr val="000000"/>
              </a:solidFill>
              <a:latin typeface="Open Sans"/>
              <a:ea typeface="Open Sans"/>
              <a:cs typeface="Open Sans"/>
              <a:sym typeface="Open Sans"/>
            </a:endParaRPr>
          </a:p>
        </p:txBody>
      </p:sp>
      <p:sp>
        <p:nvSpPr>
          <p:cNvPr id="277" name="Google Shape;277;p25"/>
          <p:cNvSpPr txBox="1"/>
          <p:nvPr/>
        </p:nvSpPr>
        <p:spPr>
          <a:xfrm>
            <a:off x="4889646" y="3961397"/>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dirty="0">
                <a:solidFill>
                  <a:srgbClr val="002D62"/>
                </a:solidFill>
                <a:latin typeface="Open Sans"/>
                <a:ea typeface="Open Sans"/>
                <a:cs typeface="Open Sans"/>
                <a:sym typeface="Open Sans"/>
              </a:rPr>
              <a:t>Low </a:t>
            </a:r>
            <a:endParaRPr sz="800" b="0" i="0" u="none" strike="noStrike" cap="none" dirty="0">
              <a:solidFill>
                <a:srgbClr val="000000"/>
              </a:solidFill>
              <a:latin typeface="Open Sans"/>
              <a:ea typeface="Open Sans"/>
              <a:cs typeface="Open Sans"/>
              <a:sym typeface="Open Sans"/>
            </a:endParaRPr>
          </a:p>
        </p:txBody>
      </p:sp>
      <p:sp>
        <p:nvSpPr>
          <p:cNvPr id="278" name="Google Shape;278;p25"/>
          <p:cNvSpPr txBox="1"/>
          <p:nvPr/>
        </p:nvSpPr>
        <p:spPr>
          <a:xfrm>
            <a:off x="7810145" y="3961399"/>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High </a:t>
            </a:r>
            <a:endParaRPr sz="800" b="0" i="0" u="none" strike="noStrike" cap="none">
              <a:solidFill>
                <a:srgbClr val="000000"/>
              </a:solidFill>
              <a:latin typeface="Open Sans"/>
              <a:ea typeface="Open Sans"/>
              <a:cs typeface="Open Sans"/>
              <a:sym typeface="Open Sans"/>
            </a:endParaRPr>
          </a:p>
        </p:txBody>
      </p:sp>
      <p:sp>
        <p:nvSpPr>
          <p:cNvPr id="2" name="Google Shape;274;p25">
            <a:extLst>
              <a:ext uri="{FF2B5EF4-FFF2-40B4-BE49-F238E27FC236}">
                <a16:creationId xmlns:a16="http://schemas.microsoft.com/office/drawing/2014/main" id="{53E55231-947E-CB57-6E4D-F131348D94ED}"/>
              </a:ext>
            </a:extLst>
          </p:cNvPr>
          <p:cNvSpPr txBox="1"/>
          <p:nvPr/>
        </p:nvSpPr>
        <p:spPr>
          <a:xfrm>
            <a:off x="7902001" y="1133531"/>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sp>
        <p:nvSpPr>
          <p:cNvPr id="3" name="Google Shape;274;p25">
            <a:extLst>
              <a:ext uri="{FF2B5EF4-FFF2-40B4-BE49-F238E27FC236}">
                <a16:creationId xmlns:a16="http://schemas.microsoft.com/office/drawing/2014/main" id="{B315B6EC-257F-0834-8616-42D05C5294A8}"/>
              </a:ext>
            </a:extLst>
          </p:cNvPr>
          <p:cNvSpPr txBox="1"/>
          <p:nvPr/>
        </p:nvSpPr>
        <p:spPr>
          <a:xfrm>
            <a:off x="7913421" y="2261435"/>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sp>
        <p:nvSpPr>
          <p:cNvPr id="4" name="Google Shape;274;p25">
            <a:extLst>
              <a:ext uri="{FF2B5EF4-FFF2-40B4-BE49-F238E27FC236}">
                <a16:creationId xmlns:a16="http://schemas.microsoft.com/office/drawing/2014/main" id="{D1FEA37C-4386-7AB7-6471-1839CB57B657}"/>
              </a:ext>
            </a:extLst>
          </p:cNvPr>
          <p:cNvSpPr txBox="1"/>
          <p:nvPr/>
        </p:nvSpPr>
        <p:spPr>
          <a:xfrm>
            <a:off x="5624108" y="3388265"/>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2400" i="1" dirty="0">
                <a:solidFill>
                  <a:srgbClr val="002D62"/>
                </a:solidFill>
                <a:latin typeface="Open Sans"/>
                <a:ea typeface="Open Sans"/>
                <a:cs typeface="Open Sans"/>
                <a:sym typeface="Open Sans"/>
              </a:rPr>
              <a:t>x</a:t>
            </a:r>
            <a:endParaRPr sz="2400" b="0" i="0" u="none" strike="noStrike" cap="none" dirty="0">
              <a:solidFill>
                <a:srgbClr val="000000"/>
              </a:solidFill>
              <a:latin typeface="Open Sans"/>
              <a:ea typeface="Open Sans"/>
              <a:cs typeface="Open Sans"/>
              <a:sym typeface="Open Sans"/>
            </a:endParaRPr>
          </a:p>
        </p:txBody>
      </p:sp>
      <p:pic>
        <p:nvPicPr>
          <p:cNvPr id="5" name="Picture 4" descr="A logo with black text&#10;&#10;Description automatically generated">
            <a:extLst>
              <a:ext uri="{FF2B5EF4-FFF2-40B4-BE49-F238E27FC236}">
                <a16:creationId xmlns:a16="http://schemas.microsoft.com/office/drawing/2014/main" id="{2BED0D2A-F9A6-2B9C-E2A4-33F7A1074B3D}"/>
              </a:ext>
            </a:extLst>
          </p:cNvPr>
          <p:cNvPicPr>
            <a:picLocks noChangeAspect="1"/>
          </p:cNvPicPr>
          <p:nvPr/>
        </p:nvPicPr>
        <p:blipFill>
          <a:blip r:embed="rId4"/>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42621627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6"/>
          <p:cNvSpPr/>
          <p:nvPr/>
        </p:nvSpPr>
        <p:spPr>
          <a:xfrm>
            <a:off x="6894947" y="127575"/>
            <a:ext cx="2092500" cy="261300"/>
          </a:xfrm>
          <a:prstGeom prst="roundRect">
            <a:avLst>
              <a:gd name="adj" fmla="val 16667"/>
            </a:avLst>
          </a:prstGeom>
          <a:solidFill>
            <a:schemeClr val="accent5">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dirty="0">
                <a:solidFill>
                  <a:srgbClr val="FFFFFF"/>
                </a:solidFill>
                <a:latin typeface="Open Sans"/>
                <a:ea typeface="Open Sans"/>
                <a:cs typeface="Open Sans"/>
                <a:sym typeface="Open Sans"/>
              </a:rPr>
              <a:t>ACTION FRAMEWORK</a:t>
            </a:r>
            <a:endParaRPr sz="1300" b="0" i="0" u="none" strike="noStrike" cap="none" dirty="0">
              <a:solidFill>
                <a:srgbClr val="000000"/>
              </a:solidFill>
              <a:latin typeface="Open Sans"/>
              <a:ea typeface="Open Sans"/>
              <a:cs typeface="Open Sans"/>
              <a:sym typeface="Open Sans"/>
            </a:endParaRPr>
          </a:p>
        </p:txBody>
      </p:sp>
      <p:sp>
        <p:nvSpPr>
          <p:cNvPr id="284" name="Google Shape;284;p26"/>
          <p:cNvSpPr txBox="1">
            <a:spLocks noGrp="1"/>
          </p:cNvSpPr>
          <p:nvPr>
            <p:ph type="title"/>
          </p:nvPr>
        </p:nvSpPr>
        <p:spPr>
          <a:xfrm>
            <a:off x="34950" y="-104"/>
            <a:ext cx="6820800" cy="358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GB" sz="1600">
                <a:solidFill>
                  <a:srgbClr val="353E49"/>
                </a:solidFill>
              </a:rPr>
              <a:t>Section 3 reflects on our unique roles</a:t>
            </a:r>
            <a:endParaRPr>
              <a:solidFill>
                <a:srgbClr val="353E49"/>
              </a:solidFill>
            </a:endParaRPr>
          </a:p>
        </p:txBody>
      </p:sp>
      <p:graphicFrame>
        <p:nvGraphicFramePr>
          <p:cNvPr id="285" name="Google Shape;285;p26"/>
          <p:cNvGraphicFramePr/>
          <p:nvPr>
            <p:extLst>
              <p:ext uri="{D42A27DB-BD31-4B8C-83A1-F6EECF244321}">
                <p14:modId xmlns:p14="http://schemas.microsoft.com/office/powerpoint/2010/main" val="833577086"/>
              </p:ext>
            </p:extLst>
          </p:nvPr>
        </p:nvGraphicFramePr>
        <p:xfrm>
          <a:off x="98034" y="565833"/>
          <a:ext cx="8930725" cy="4407080"/>
        </p:xfrm>
        <a:graphic>
          <a:graphicData uri="http://schemas.openxmlformats.org/drawingml/2006/table">
            <a:tbl>
              <a:tblPr firstRow="1" bandRow="1">
                <a:noFill/>
                <a:tableStyleId>{5B9279FD-919E-497D-B708-A546C1E4289F}</a:tableStyleId>
              </a:tblPr>
              <a:tblGrid>
                <a:gridCol w="4867600">
                  <a:extLst>
                    <a:ext uri="{9D8B030D-6E8A-4147-A177-3AD203B41FA5}">
                      <a16:colId xmlns:a16="http://schemas.microsoft.com/office/drawing/2014/main" val="20000"/>
                    </a:ext>
                  </a:extLst>
                </a:gridCol>
                <a:gridCol w="4063125">
                  <a:extLst>
                    <a:ext uri="{9D8B030D-6E8A-4147-A177-3AD203B41FA5}">
                      <a16:colId xmlns:a16="http://schemas.microsoft.com/office/drawing/2014/main" val="20001"/>
                    </a:ext>
                  </a:extLst>
                </a:gridCol>
              </a:tblGrid>
              <a:tr h="262900">
                <a:tc gridSpan="2">
                  <a:txBody>
                    <a:bodyPr/>
                    <a:lstStyle/>
                    <a:p>
                      <a:pPr marL="457200" marR="0" lvl="0" indent="0" algn="ctr" rtl="0">
                        <a:lnSpc>
                          <a:spcPct val="100000"/>
                        </a:lnSpc>
                        <a:spcBef>
                          <a:spcPts val="0"/>
                        </a:spcBef>
                        <a:spcAft>
                          <a:spcPts val="0"/>
                        </a:spcAft>
                        <a:buClr>
                          <a:srgbClr val="000000"/>
                        </a:buClr>
                        <a:buSzPts val="1200"/>
                        <a:buFont typeface="Arial"/>
                        <a:buNone/>
                      </a:pPr>
                      <a:r>
                        <a:rPr lang="en-GB" sz="1200" dirty="0">
                          <a:solidFill>
                            <a:srgbClr val="FFFFFF"/>
                          </a:solidFill>
                          <a:latin typeface="Open Sans"/>
                          <a:ea typeface="Open Sans"/>
                          <a:cs typeface="Open Sans"/>
                          <a:sym typeface="Open Sans"/>
                        </a:rPr>
                        <a:t>3</a:t>
                      </a:r>
                      <a:r>
                        <a:rPr lang="en-GB" sz="1200" u="none" strike="noStrike" cap="none" dirty="0">
                          <a:solidFill>
                            <a:srgbClr val="FFFFFF"/>
                          </a:solidFill>
                          <a:latin typeface="Open Sans"/>
                          <a:ea typeface="Open Sans"/>
                          <a:cs typeface="Open Sans"/>
                          <a:sym typeface="Open Sans"/>
                        </a:rPr>
                        <a:t>.  </a:t>
                      </a:r>
                      <a:r>
                        <a:rPr lang="en-GB" sz="1200" dirty="0">
                          <a:solidFill>
                            <a:srgbClr val="FFFFFF"/>
                          </a:solidFill>
                          <a:latin typeface="Open Sans"/>
                          <a:ea typeface="Open Sans"/>
                          <a:cs typeface="Open Sans"/>
                          <a:sym typeface="Open Sans"/>
                        </a:rPr>
                        <a:t>CAN WE PLAY A KEY ROLE</a:t>
                      </a:r>
                      <a:r>
                        <a:rPr lang="en-GB" sz="1200" b="1" u="none" strike="noStrike" cap="none" dirty="0">
                          <a:solidFill>
                            <a:srgbClr val="FFFFFF"/>
                          </a:solidFill>
                          <a:latin typeface="Open Sans"/>
                          <a:ea typeface="Open Sans"/>
                          <a:cs typeface="Open Sans"/>
                          <a:sym typeface="Open Sans"/>
                        </a:rPr>
                        <a:t>?</a:t>
                      </a:r>
                      <a:endParaRPr sz="1200" u="none" strike="noStrike" cap="none" dirty="0">
                        <a:solidFill>
                          <a:srgbClr val="FFFFFF"/>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chemeClr val="accent5">
                        <a:lumMod val="60000"/>
                        <a:lumOff val="40000"/>
                      </a:schemeClr>
                    </a:solidFill>
                  </a:tcPr>
                </a:tc>
                <a:tc hMerge="1">
                  <a:txBody>
                    <a:bodyPr/>
                    <a:lstStyle/>
                    <a:p>
                      <a:endParaRPr lang="en-US"/>
                    </a:p>
                  </a:txBody>
                  <a:tcPr/>
                </a:tc>
                <a:extLst>
                  <a:ext uri="{0D108BD9-81ED-4DB2-BD59-A6C34878D82A}">
                    <a16:rowId xmlns:a16="http://schemas.microsoft.com/office/drawing/2014/main" val="10000"/>
                  </a:ext>
                </a:extLst>
              </a:tr>
              <a:tr h="777275">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1.  Mentoring</a:t>
                      </a:r>
                      <a:endParaRPr sz="1100" b="1" i="1"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843950">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2.  Media &amp; The Arts</a:t>
                      </a:r>
                      <a:endParaRPr sz="1100" i="1"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853050">
                <a:tc>
                  <a:txBody>
                    <a:bodyPr/>
                    <a:lstStyle/>
                    <a:p>
                      <a:pPr marL="0" marR="0" lvl="0" indent="0" algn="l" rtl="0">
                        <a:lnSpc>
                          <a:spcPct val="100000"/>
                        </a:lnSpc>
                        <a:spcBef>
                          <a:spcPts val="0"/>
                        </a:spcBef>
                        <a:spcAft>
                          <a:spcPts val="0"/>
                        </a:spcAft>
                        <a:buClr>
                          <a:srgbClr val="000000"/>
                        </a:buClr>
                        <a:buSzPts val="1100"/>
                        <a:buFont typeface="Arial"/>
                        <a:buNone/>
                      </a:pPr>
                      <a:r>
                        <a:rPr lang="en-GB" sz="1100" b="1" dirty="0">
                          <a:solidFill>
                            <a:srgbClr val="000000"/>
                          </a:solidFill>
                          <a:latin typeface="Open Sans"/>
                          <a:ea typeface="Open Sans"/>
                          <a:cs typeface="Open Sans"/>
                          <a:sym typeface="Open Sans"/>
                        </a:rPr>
                        <a:t>3</a:t>
                      </a:r>
                      <a:r>
                        <a:rPr lang="en-GB" sz="1100" b="1" u="none" strike="noStrike" cap="none" dirty="0">
                          <a:solidFill>
                            <a:srgbClr val="000000"/>
                          </a:solidFill>
                          <a:latin typeface="Open Sans"/>
                          <a:ea typeface="Open Sans"/>
                          <a:cs typeface="Open Sans"/>
                          <a:sym typeface="Open Sans"/>
                        </a:rPr>
                        <a:t>.  Brokerage</a:t>
                      </a:r>
                      <a:endParaRPr sz="1100" i="1"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r h="853050">
                <a:tc>
                  <a:txBody>
                    <a:bodyPr/>
                    <a:lstStyle/>
                    <a:p>
                      <a:pPr marL="0" lvl="0" indent="0" algn="l" rtl="0">
                        <a:spcBef>
                          <a:spcPts val="0"/>
                        </a:spcBef>
                        <a:spcAft>
                          <a:spcPts val="0"/>
                        </a:spcAft>
                        <a:buClr>
                          <a:schemeClr val="dk2"/>
                        </a:buClr>
                        <a:buSzPts val="1100"/>
                        <a:buFont typeface="Arial"/>
                        <a:buNone/>
                      </a:pPr>
                      <a:r>
                        <a:rPr lang="en-GB" sz="1100" b="1" dirty="0">
                          <a:solidFill>
                            <a:schemeClr val="dk2"/>
                          </a:solidFill>
                          <a:latin typeface="Open Sans"/>
                          <a:ea typeface="Open Sans"/>
                          <a:cs typeface="Open Sans"/>
                          <a:sym typeface="Open Sans"/>
                        </a:rPr>
                        <a:t>4.  Support</a:t>
                      </a:r>
                      <a:endParaRPr sz="1100" b="1"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tcPr>
                </a:tc>
                <a:extLst>
                  <a:ext uri="{0D108BD9-81ED-4DB2-BD59-A6C34878D82A}">
                    <a16:rowId xmlns:a16="http://schemas.microsoft.com/office/drawing/2014/main" val="10004"/>
                  </a:ext>
                </a:extLst>
              </a:tr>
              <a:tr h="805425">
                <a:tc>
                  <a:txBody>
                    <a:bodyPr/>
                    <a:lstStyle/>
                    <a:p>
                      <a:pPr marL="0" lvl="0" indent="0" algn="l" rtl="0">
                        <a:spcBef>
                          <a:spcPts val="0"/>
                        </a:spcBef>
                        <a:spcAft>
                          <a:spcPts val="0"/>
                        </a:spcAft>
                        <a:buClr>
                          <a:schemeClr val="dk2"/>
                        </a:buClr>
                        <a:buSzPts val="1100"/>
                        <a:buFont typeface="Arial"/>
                        <a:buNone/>
                      </a:pPr>
                      <a:r>
                        <a:rPr lang="en-GB" sz="1100" b="1" dirty="0">
                          <a:solidFill>
                            <a:schemeClr val="dk2"/>
                          </a:solidFill>
                          <a:latin typeface="Open Sans"/>
                          <a:ea typeface="Open Sans"/>
                          <a:cs typeface="Open Sans"/>
                          <a:sym typeface="Open Sans"/>
                        </a:rPr>
                        <a:t>5.  Initiative Programs</a:t>
                      </a:r>
                      <a:endParaRPr sz="1100" b="1" dirty="0">
                        <a:solidFill>
                          <a:schemeClr val="dk2"/>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3F3F3"/>
                    </a:solidFill>
                  </a:tcPr>
                </a:tc>
                <a:tc>
                  <a:txBody>
                    <a:bodyPr/>
                    <a:lstStyle/>
                    <a:p>
                      <a:pPr marL="0" marR="0" lvl="0" indent="0" algn="l" rtl="0">
                        <a:lnSpc>
                          <a:spcPct val="100000"/>
                        </a:lnSpc>
                        <a:spcBef>
                          <a:spcPts val="0"/>
                        </a:spcBef>
                        <a:spcAft>
                          <a:spcPts val="0"/>
                        </a:spcAft>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3F3F3"/>
                    </a:solidFill>
                  </a:tcPr>
                </a:tc>
                <a:extLst>
                  <a:ext uri="{0D108BD9-81ED-4DB2-BD59-A6C34878D82A}">
                    <a16:rowId xmlns:a16="http://schemas.microsoft.com/office/drawing/2014/main" val="10005"/>
                  </a:ext>
                </a:extLst>
              </a:tr>
            </a:tbl>
          </a:graphicData>
        </a:graphic>
      </p:graphicFrame>
      <p:grpSp>
        <p:nvGrpSpPr>
          <p:cNvPr id="286" name="Google Shape;286;p26"/>
          <p:cNvGrpSpPr/>
          <p:nvPr/>
        </p:nvGrpSpPr>
        <p:grpSpPr>
          <a:xfrm>
            <a:off x="4976108" y="938431"/>
            <a:ext cx="3979731" cy="393154"/>
            <a:chOff x="4895549" y="1992274"/>
            <a:chExt cx="4539444" cy="448448"/>
          </a:xfrm>
        </p:grpSpPr>
        <p:grpSp>
          <p:nvGrpSpPr>
            <p:cNvPr id="287" name="Google Shape;287;p26"/>
            <p:cNvGrpSpPr/>
            <p:nvPr/>
          </p:nvGrpSpPr>
          <p:grpSpPr>
            <a:xfrm rot="10800000" flipH="1">
              <a:off x="5375434" y="1992274"/>
              <a:ext cx="3621879" cy="271662"/>
              <a:chOff x="5413248" y="1335599"/>
              <a:chExt cx="4047697" cy="303601"/>
            </a:xfrm>
          </p:grpSpPr>
          <p:cxnSp>
            <p:nvCxnSpPr>
              <p:cNvPr id="288" name="Google Shape;288;p26"/>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89" name="Google Shape;289;p26"/>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90" name="Google Shape;290;p26"/>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91" name="Google Shape;291;p26"/>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92" name="Google Shape;292;p26"/>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93" name="Google Shape;293;p26"/>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94" name="Google Shape;294;p26"/>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95" name="Google Shape;295;p26"/>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grpSp>
        <p:nvGrpSpPr>
          <p:cNvPr id="296" name="Google Shape;296;p26"/>
          <p:cNvGrpSpPr/>
          <p:nvPr/>
        </p:nvGrpSpPr>
        <p:grpSpPr>
          <a:xfrm>
            <a:off x="4976108" y="2646181"/>
            <a:ext cx="3979731" cy="393154"/>
            <a:chOff x="4895549" y="1992274"/>
            <a:chExt cx="4539444" cy="448448"/>
          </a:xfrm>
        </p:grpSpPr>
        <p:grpSp>
          <p:nvGrpSpPr>
            <p:cNvPr id="297" name="Google Shape;297;p26"/>
            <p:cNvGrpSpPr/>
            <p:nvPr/>
          </p:nvGrpSpPr>
          <p:grpSpPr>
            <a:xfrm rot="10800000" flipH="1">
              <a:off x="5375434" y="1992274"/>
              <a:ext cx="3621879" cy="271662"/>
              <a:chOff x="5413248" y="1335599"/>
              <a:chExt cx="4047697" cy="303601"/>
            </a:xfrm>
          </p:grpSpPr>
          <p:cxnSp>
            <p:nvCxnSpPr>
              <p:cNvPr id="298" name="Google Shape;298;p26"/>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99" name="Google Shape;299;p26"/>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00" name="Google Shape;300;p26"/>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01" name="Google Shape;301;p26"/>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02" name="Google Shape;302;p26"/>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03" name="Google Shape;303;p26"/>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304" name="Google Shape;304;p26"/>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305" name="Google Shape;305;p26"/>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306" name="Google Shape;306;p26"/>
          <p:cNvSpPr txBox="1"/>
          <p:nvPr/>
        </p:nvSpPr>
        <p:spPr>
          <a:xfrm>
            <a:off x="4976236" y="140623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dirty="0">
                <a:solidFill>
                  <a:srgbClr val="002D62"/>
                </a:solidFill>
                <a:latin typeface="Open Sans"/>
                <a:ea typeface="Open Sans"/>
                <a:cs typeface="Open Sans"/>
                <a:sym typeface="Open Sans"/>
              </a:rPr>
              <a:t>Low potential</a:t>
            </a:r>
            <a:endParaRPr sz="800" b="0" i="0" u="none" strike="noStrike" cap="none" dirty="0">
              <a:solidFill>
                <a:srgbClr val="000000"/>
              </a:solidFill>
              <a:latin typeface="Open Sans"/>
              <a:ea typeface="Open Sans"/>
              <a:cs typeface="Open Sans"/>
              <a:sym typeface="Open Sans"/>
            </a:endParaRPr>
          </a:p>
        </p:txBody>
      </p:sp>
      <p:sp>
        <p:nvSpPr>
          <p:cNvPr id="307" name="Google Shape;307;p26"/>
          <p:cNvSpPr txBox="1"/>
          <p:nvPr/>
        </p:nvSpPr>
        <p:spPr>
          <a:xfrm>
            <a:off x="7913423" y="140684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dirty="0">
                <a:solidFill>
                  <a:srgbClr val="002D62"/>
                </a:solidFill>
                <a:latin typeface="Open Sans"/>
                <a:ea typeface="Open Sans"/>
                <a:cs typeface="Open Sans"/>
                <a:sym typeface="Open Sans"/>
              </a:rPr>
              <a:t>High potential</a:t>
            </a:r>
            <a:endParaRPr sz="800" b="0" i="0" u="none" strike="noStrike" cap="none" dirty="0">
              <a:solidFill>
                <a:srgbClr val="000000"/>
              </a:solidFill>
              <a:latin typeface="Open Sans"/>
              <a:ea typeface="Open Sans"/>
              <a:cs typeface="Open Sans"/>
              <a:sym typeface="Open Sans"/>
            </a:endParaRPr>
          </a:p>
        </p:txBody>
      </p:sp>
      <p:sp>
        <p:nvSpPr>
          <p:cNvPr id="308" name="Google Shape;308;p26"/>
          <p:cNvSpPr txBox="1"/>
          <p:nvPr/>
        </p:nvSpPr>
        <p:spPr>
          <a:xfrm>
            <a:off x="4992924" y="3077801"/>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Low pote</a:t>
            </a:r>
            <a:r>
              <a:rPr lang="en-GB" sz="800" i="1">
                <a:solidFill>
                  <a:srgbClr val="002D62"/>
                </a:solidFill>
                <a:latin typeface="Open Sans"/>
                <a:ea typeface="Open Sans"/>
                <a:cs typeface="Open Sans"/>
                <a:sym typeface="Open Sans"/>
              </a:rPr>
              <a:t>ntial</a:t>
            </a:r>
            <a:endParaRPr sz="800" b="0" i="0" u="none" strike="noStrike" cap="none">
              <a:solidFill>
                <a:srgbClr val="000000"/>
              </a:solidFill>
              <a:latin typeface="Open Sans"/>
              <a:ea typeface="Open Sans"/>
              <a:cs typeface="Open Sans"/>
              <a:sym typeface="Open Sans"/>
            </a:endParaRPr>
          </a:p>
        </p:txBody>
      </p:sp>
      <p:sp>
        <p:nvSpPr>
          <p:cNvPr id="309" name="Google Shape;309;p26"/>
          <p:cNvSpPr txBox="1"/>
          <p:nvPr/>
        </p:nvSpPr>
        <p:spPr>
          <a:xfrm>
            <a:off x="7913423" y="3154003"/>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High potential</a:t>
            </a:r>
            <a:endParaRPr sz="800" b="0" i="0" u="none" strike="noStrike" cap="none">
              <a:solidFill>
                <a:srgbClr val="000000"/>
              </a:solidFill>
              <a:latin typeface="Open Sans"/>
              <a:ea typeface="Open Sans"/>
              <a:cs typeface="Open Sans"/>
              <a:sym typeface="Open Sans"/>
            </a:endParaRPr>
          </a:p>
        </p:txBody>
      </p:sp>
      <p:grpSp>
        <p:nvGrpSpPr>
          <p:cNvPr id="310" name="Google Shape;310;p26"/>
          <p:cNvGrpSpPr/>
          <p:nvPr/>
        </p:nvGrpSpPr>
        <p:grpSpPr>
          <a:xfrm>
            <a:off x="4976108" y="1776631"/>
            <a:ext cx="3979731" cy="393154"/>
            <a:chOff x="4895549" y="1992274"/>
            <a:chExt cx="4539444" cy="448448"/>
          </a:xfrm>
        </p:grpSpPr>
        <p:grpSp>
          <p:nvGrpSpPr>
            <p:cNvPr id="311" name="Google Shape;311;p26"/>
            <p:cNvGrpSpPr/>
            <p:nvPr/>
          </p:nvGrpSpPr>
          <p:grpSpPr>
            <a:xfrm rot="10800000" flipH="1">
              <a:off x="5375434" y="1992274"/>
              <a:ext cx="3621879" cy="271662"/>
              <a:chOff x="5413248" y="1335599"/>
              <a:chExt cx="4047697" cy="303601"/>
            </a:xfrm>
          </p:grpSpPr>
          <p:cxnSp>
            <p:nvCxnSpPr>
              <p:cNvPr id="312" name="Google Shape;312;p26"/>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313" name="Google Shape;313;p26"/>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14" name="Google Shape;314;p26"/>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15" name="Google Shape;315;p26"/>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16" name="Google Shape;316;p26"/>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17" name="Google Shape;317;p26"/>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318" name="Google Shape;318;p26"/>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319" name="Google Shape;319;p26"/>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320" name="Google Shape;320;p26"/>
          <p:cNvSpPr txBox="1"/>
          <p:nvPr/>
        </p:nvSpPr>
        <p:spPr>
          <a:xfrm>
            <a:off x="4976236" y="224443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Low potential</a:t>
            </a:r>
            <a:endParaRPr sz="800" b="0" i="0" u="none" strike="noStrike" cap="none">
              <a:solidFill>
                <a:srgbClr val="000000"/>
              </a:solidFill>
              <a:latin typeface="Open Sans"/>
              <a:ea typeface="Open Sans"/>
              <a:cs typeface="Open Sans"/>
              <a:sym typeface="Open Sans"/>
            </a:endParaRPr>
          </a:p>
        </p:txBody>
      </p:sp>
      <p:sp>
        <p:nvSpPr>
          <p:cNvPr id="321" name="Google Shape;321;p26"/>
          <p:cNvSpPr txBox="1"/>
          <p:nvPr/>
        </p:nvSpPr>
        <p:spPr>
          <a:xfrm>
            <a:off x="7913423" y="224504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High potential</a:t>
            </a:r>
            <a:endParaRPr sz="800" b="0" i="0" u="none" strike="noStrike" cap="none">
              <a:solidFill>
                <a:srgbClr val="000000"/>
              </a:solidFill>
              <a:latin typeface="Open Sans"/>
              <a:ea typeface="Open Sans"/>
              <a:cs typeface="Open Sans"/>
              <a:sym typeface="Open Sans"/>
            </a:endParaRPr>
          </a:p>
        </p:txBody>
      </p:sp>
      <p:grpSp>
        <p:nvGrpSpPr>
          <p:cNvPr id="322" name="Google Shape;322;p26"/>
          <p:cNvGrpSpPr/>
          <p:nvPr/>
        </p:nvGrpSpPr>
        <p:grpSpPr>
          <a:xfrm>
            <a:off x="4976108" y="3484381"/>
            <a:ext cx="3979731" cy="393154"/>
            <a:chOff x="4895549" y="1992274"/>
            <a:chExt cx="4539444" cy="448448"/>
          </a:xfrm>
        </p:grpSpPr>
        <p:grpSp>
          <p:nvGrpSpPr>
            <p:cNvPr id="323" name="Google Shape;323;p26"/>
            <p:cNvGrpSpPr/>
            <p:nvPr/>
          </p:nvGrpSpPr>
          <p:grpSpPr>
            <a:xfrm rot="10800000" flipH="1">
              <a:off x="5375434" y="1992274"/>
              <a:ext cx="3621879" cy="271662"/>
              <a:chOff x="5413248" y="1335599"/>
              <a:chExt cx="4047697" cy="303601"/>
            </a:xfrm>
          </p:grpSpPr>
          <p:cxnSp>
            <p:nvCxnSpPr>
              <p:cNvPr id="324" name="Google Shape;324;p26"/>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325" name="Google Shape;325;p26"/>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26" name="Google Shape;326;p26"/>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27" name="Google Shape;327;p26"/>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28" name="Google Shape;328;p26"/>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29" name="Google Shape;329;p26"/>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330" name="Google Shape;330;p26"/>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331" name="Google Shape;331;p26"/>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332" name="Google Shape;332;p26"/>
          <p:cNvSpPr txBox="1"/>
          <p:nvPr/>
        </p:nvSpPr>
        <p:spPr>
          <a:xfrm>
            <a:off x="4992924" y="3916001"/>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Low pote</a:t>
            </a:r>
            <a:r>
              <a:rPr lang="en-GB" sz="800" i="1">
                <a:solidFill>
                  <a:srgbClr val="002D62"/>
                </a:solidFill>
                <a:latin typeface="Open Sans"/>
                <a:ea typeface="Open Sans"/>
                <a:cs typeface="Open Sans"/>
                <a:sym typeface="Open Sans"/>
              </a:rPr>
              <a:t>ntial</a:t>
            </a:r>
            <a:endParaRPr sz="800" b="0" i="0" u="none" strike="noStrike" cap="none">
              <a:solidFill>
                <a:srgbClr val="000000"/>
              </a:solidFill>
              <a:latin typeface="Open Sans"/>
              <a:ea typeface="Open Sans"/>
              <a:cs typeface="Open Sans"/>
              <a:sym typeface="Open Sans"/>
            </a:endParaRPr>
          </a:p>
        </p:txBody>
      </p:sp>
      <p:sp>
        <p:nvSpPr>
          <p:cNvPr id="333" name="Google Shape;333;p26"/>
          <p:cNvSpPr txBox="1"/>
          <p:nvPr/>
        </p:nvSpPr>
        <p:spPr>
          <a:xfrm>
            <a:off x="7913423" y="3992203"/>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High potential</a:t>
            </a:r>
            <a:endParaRPr sz="800" b="0" i="0" u="none" strike="noStrike" cap="none">
              <a:solidFill>
                <a:srgbClr val="000000"/>
              </a:solidFill>
              <a:latin typeface="Open Sans"/>
              <a:ea typeface="Open Sans"/>
              <a:cs typeface="Open Sans"/>
              <a:sym typeface="Open Sans"/>
            </a:endParaRPr>
          </a:p>
        </p:txBody>
      </p:sp>
      <p:grpSp>
        <p:nvGrpSpPr>
          <p:cNvPr id="334" name="Google Shape;334;p26"/>
          <p:cNvGrpSpPr/>
          <p:nvPr/>
        </p:nvGrpSpPr>
        <p:grpSpPr>
          <a:xfrm>
            <a:off x="4976108" y="4322581"/>
            <a:ext cx="3979731" cy="393154"/>
            <a:chOff x="4895549" y="1992274"/>
            <a:chExt cx="4539444" cy="448448"/>
          </a:xfrm>
        </p:grpSpPr>
        <p:grpSp>
          <p:nvGrpSpPr>
            <p:cNvPr id="335" name="Google Shape;335;p26"/>
            <p:cNvGrpSpPr/>
            <p:nvPr/>
          </p:nvGrpSpPr>
          <p:grpSpPr>
            <a:xfrm rot="10800000" flipH="1">
              <a:off x="5375434" y="1992274"/>
              <a:ext cx="3621879" cy="271662"/>
              <a:chOff x="5413248" y="1335599"/>
              <a:chExt cx="4047697" cy="303601"/>
            </a:xfrm>
          </p:grpSpPr>
          <p:cxnSp>
            <p:nvCxnSpPr>
              <p:cNvPr id="336" name="Google Shape;336;p26"/>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337" name="Google Shape;337;p26"/>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38" name="Google Shape;338;p26"/>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39" name="Google Shape;339;p26"/>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40" name="Google Shape;340;p26"/>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41" name="Google Shape;341;p26"/>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342" name="Google Shape;342;p26"/>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343" name="Google Shape;343;p26"/>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344" name="Google Shape;344;p26"/>
          <p:cNvSpPr txBox="1"/>
          <p:nvPr/>
        </p:nvSpPr>
        <p:spPr>
          <a:xfrm>
            <a:off x="4992924" y="4754201"/>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Low pote</a:t>
            </a:r>
            <a:r>
              <a:rPr lang="en-GB" sz="800" i="1">
                <a:solidFill>
                  <a:srgbClr val="002D62"/>
                </a:solidFill>
                <a:latin typeface="Open Sans"/>
                <a:ea typeface="Open Sans"/>
                <a:cs typeface="Open Sans"/>
                <a:sym typeface="Open Sans"/>
              </a:rPr>
              <a:t>ntial</a:t>
            </a:r>
            <a:endParaRPr sz="800" b="0" i="0" u="none" strike="noStrike" cap="none">
              <a:solidFill>
                <a:srgbClr val="000000"/>
              </a:solidFill>
              <a:latin typeface="Open Sans"/>
              <a:ea typeface="Open Sans"/>
              <a:cs typeface="Open Sans"/>
              <a:sym typeface="Open Sans"/>
            </a:endParaRPr>
          </a:p>
        </p:txBody>
      </p:sp>
      <p:sp>
        <p:nvSpPr>
          <p:cNvPr id="345" name="Google Shape;345;p26"/>
          <p:cNvSpPr txBox="1"/>
          <p:nvPr/>
        </p:nvSpPr>
        <p:spPr>
          <a:xfrm>
            <a:off x="7913423" y="4830403"/>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b="0" i="1" u="none" strike="noStrike" cap="none">
                <a:solidFill>
                  <a:srgbClr val="002D62"/>
                </a:solidFill>
                <a:latin typeface="Open Sans"/>
                <a:ea typeface="Open Sans"/>
                <a:cs typeface="Open Sans"/>
                <a:sym typeface="Open Sans"/>
              </a:rPr>
              <a:t>High potential</a:t>
            </a:r>
            <a:endParaRPr sz="800" b="0" i="0" u="none" strike="noStrike" cap="none">
              <a:solidFill>
                <a:srgbClr val="000000"/>
              </a:solidFill>
              <a:latin typeface="Open Sans"/>
              <a:ea typeface="Open Sans"/>
              <a:cs typeface="Open Sans"/>
              <a:sym typeface="Open Sans"/>
            </a:endParaRPr>
          </a:p>
        </p:txBody>
      </p:sp>
      <p:pic>
        <p:nvPicPr>
          <p:cNvPr id="2" name="Picture 1" descr="A logo with black text&#10;&#10;Description automatically generated">
            <a:extLst>
              <a:ext uri="{FF2B5EF4-FFF2-40B4-BE49-F238E27FC236}">
                <a16:creationId xmlns:a16="http://schemas.microsoft.com/office/drawing/2014/main" id="{CDB57CD7-B0F6-949F-3B9D-F4119DBF3E85}"/>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40641850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6"/>
          <p:cNvSpPr/>
          <p:nvPr/>
        </p:nvSpPr>
        <p:spPr>
          <a:xfrm>
            <a:off x="6894947" y="127575"/>
            <a:ext cx="2092500" cy="261300"/>
          </a:xfrm>
          <a:prstGeom prst="roundRect">
            <a:avLst>
              <a:gd name="adj" fmla="val 16667"/>
            </a:avLst>
          </a:prstGeom>
          <a:solidFill>
            <a:schemeClr val="accent5">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ACTION FRAMEWORK</a:t>
            </a:r>
            <a:endParaRPr sz="1300" b="0" i="0" u="none" strike="noStrike" cap="none">
              <a:solidFill>
                <a:srgbClr val="000000"/>
              </a:solidFill>
              <a:latin typeface="Open Sans"/>
              <a:ea typeface="Open Sans"/>
              <a:cs typeface="Open Sans"/>
              <a:sym typeface="Open Sans"/>
            </a:endParaRPr>
          </a:p>
        </p:txBody>
      </p:sp>
      <p:sp>
        <p:nvSpPr>
          <p:cNvPr id="284" name="Google Shape;284;p26"/>
          <p:cNvSpPr txBox="1">
            <a:spLocks noGrp="1"/>
          </p:cNvSpPr>
          <p:nvPr>
            <p:ph type="title"/>
          </p:nvPr>
        </p:nvSpPr>
        <p:spPr>
          <a:xfrm>
            <a:off x="34950" y="-104"/>
            <a:ext cx="6820800" cy="358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GB" sz="1600">
                <a:solidFill>
                  <a:srgbClr val="353E49"/>
                </a:solidFill>
              </a:rPr>
              <a:t>Section 3 reflects on our unique roles</a:t>
            </a:r>
            <a:endParaRPr>
              <a:solidFill>
                <a:srgbClr val="353E49"/>
              </a:solidFill>
            </a:endParaRPr>
          </a:p>
        </p:txBody>
      </p:sp>
      <p:graphicFrame>
        <p:nvGraphicFramePr>
          <p:cNvPr id="285" name="Google Shape;285;p26"/>
          <p:cNvGraphicFramePr/>
          <p:nvPr>
            <p:extLst>
              <p:ext uri="{D42A27DB-BD31-4B8C-83A1-F6EECF244321}">
                <p14:modId xmlns:p14="http://schemas.microsoft.com/office/powerpoint/2010/main" val="1464665219"/>
              </p:ext>
            </p:extLst>
          </p:nvPr>
        </p:nvGraphicFramePr>
        <p:xfrm>
          <a:off x="98034" y="582752"/>
          <a:ext cx="8930725" cy="4407080"/>
        </p:xfrm>
        <a:graphic>
          <a:graphicData uri="http://schemas.openxmlformats.org/drawingml/2006/table">
            <a:tbl>
              <a:tblPr firstRow="1" bandRow="1">
                <a:noFill/>
                <a:tableStyleId>{5B9279FD-919E-497D-B708-A546C1E4289F}</a:tableStyleId>
              </a:tblPr>
              <a:tblGrid>
                <a:gridCol w="4867600">
                  <a:extLst>
                    <a:ext uri="{9D8B030D-6E8A-4147-A177-3AD203B41FA5}">
                      <a16:colId xmlns:a16="http://schemas.microsoft.com/office/drawing/2014/main" val="20000"/>
                    </a:ext>
                  </a:extLst>
                </a:gridCol>
                <a:gridCol w="4063125">
                  <a:extLst>
                    <a:ext uri="{9D8B030D-6E8A-4147-A177-3AD203B41FA5}">
                      <a16:colId xmlns:a16="http://schemas.microsoft.com/office/drawing/2014/main" val="20001"/>
                    </a:ext>
                  </a:extLst>
                </a:gridCol>
              </a:tblGrid>
              <a:tr h="262900">
                <a:tc gridSpan="2">
                  <a:txBody>
                    <a:bodyPr/>
                    <a:lstStyle/>
                    <a:p>
                      <a:pPr marL="457200" marR="0" lvl="0" indent="0" algn="ctr" rtl="0">
                        <a:lnSpc>
                          <a:spcPct val="100000"/>
                        </a:lnSpc>
                        <a:spcBef>
                          <a:spcPts val="0"/>
                        </a:spcBef>
                        <a:spcAft>
                          <a:spcPts val="0"/>
                        </a:spcAft>
                        <a:buClr>
                          <a:srgbClr val="000000"/>
                        </a:buClr>
                        <a:buSzPts val="1200"/>
                        <a:buFont typeface="Arial"/>
                        <a:buNone/>
                      </a:pPr>
                      <a:r>
                        <a:rPr lang="en-GB" sz="1200" dirty="0">
                          <a:solidFill>
                            <a:srgbClr val="FFFFFF"/>
                          </a:solidFill>
                          <a:latin typeface="Open Sans"/>
                          <a:ea typeface="Open Sans"/>
                          <a:cs typeface="Open Sans"/>
                          <a:sym typeface="Open Sans"/>
                        </a:rPr>
                        <a:t>3</a:t>
                      </a:r>
                      <a:r>
                        <a:rPr lang="en-GB" sz="1200" u="none" strike="noStrike" cap="none" dirty="0">
                          <a:solidFill>
                            <a:srgbClr val="FFFFFF"/>
                          </a:solidFill>
                          <a:latin typeface="Open Sans"/>
                          <a:ea typeface="Open Sans"/>
                          <a:cs typeface="Open Sans"/>
                          <a:sym typeface="Open Sans"/>
                        </a:rPr>
                        <a:t>.  </a:t>
                      </a:r>
                      <a:r>
                        <a:rPr lang="en-GB" sz="1200" dirty="0">
                          <a:solidFill>
                            <a:srgbClr val="FFFFFF"/>
                          </a:solidFill>
                          <a:latin typeface="Open Sans"/>
                          <a:ea typeface="Open Sans"/>
                          <a:cs typeface="Open Sans"/>
                          <a:sym typeface="Open Sans"/>
                        </a:rPr>
                        <a:t>CAN WE PLAY A KEY ROLE</a:t>
                      </a:r>
                      <a:r>
                        <a:rPr lang="en-GB" sz="1200" b="1" u="none" strike="noStrike" cap="none" dirty="0">
                          <a:solidFill>
                            <a:srgbClr val="FFFFFF"/>
                          </a:solidFill>
                          <a:latin typeface="Open Sans"/>
                          <a:ea typeface="Open Sans"/>
                          <a:cs typeface="Open Sans"/>
                          <a:sym typeface="Open Sans"/>
                        </a:rPr>
                        <a:t>?</a:t>
                      </a:r>
                      <a:endParaRPr sz="1200" u="none" strike="noStrike" cap="none" dirty="0">
                        <a:solidFill>
                          <a:srgbClr val="FFFFFF"/>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chemeClr val="accent5">
                        <a:lumMod val="60000"/>
                        <a:lumOff val="40000"/>
                      </a:schemeClr>
                    </a:solidFill>
                  </a:tcPr>
                </a:tc>
                <a:tc hMerge="1">
                  <a:txBody>
                    <a:bodyPr/>
                    <a:lstStyle/>
                    <a:p>
                      <a:endParaRPr lang="en-US"/>
                    </a:p>
                  </a:txBody>
                  <a:tcPr/>
                </a:tc>
                <a:extLst>
                  <a:ext uri="{0D108BD9-81ED-4DB2-BD59-A6C34878D82A}">
                    <a16:rowId xmlns:a16="http://schemas.microsoft.com/office/drawing/2014/main" val="10000"/>
                  </a:ext>
                </a:extLst>
              </a:tr>
              <a:tr h="777275">
                <a:tc>
                  <a:txBody>
                    <a:bodyPr/>
                    <a:lstStyle/>
                    <a:p>
                      <a:pPr marL="0" marR="0" lvl="0" indent="0" algn="l" rtl="0">
                        <a:lnSpc>
                          <a:spcPct val="100000"/>
                        </a:lnSpc>
                        <a:spcBef>
                          <a:spcPts val="0"/>
                        </a:spcBef>
                        <a:spcAft>
                          <a:spcPts val="0"/>
                        </a:spcAft>
                        <a:buClr>
                          <a:srgbClr val="000000"/>
                        </a:buClr>
                        <a:buSzPts val="1100"/>
                        <a:buFont typeface="Arial"/>
                        <a:buNone/>
                      </a:pPr>
                      <a:r>
                        <a:rPr lang="en-GB" sz="1100" b="1" u="none" strike="noStrike" cap="none" dirty="0">
                          <a:solidFill>
                            <a:srgbClr val="000000"/>
                          </a:solidFill>
                          <a:latin typeface="Open Sans"/>
                          <a:ea typeface="Open Sans"/>
                          <a:cs typeface="Open Sans"/>
                          <a:sym typeface="Open Sans"/>
                        </a:rPr>
                        <a:t>1.  Business Initiative</a:t>
                      </a:r>
                      <a:endParaRPr sz="1100" b="1" i="1"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1"/>
                  </a:ext>
                </a:extLst>
              </a:tr>
              <a:tr h="843950">
                <a:tc>
                  <a:txBody>
                    <a:bodyPr/>
                    <a:lstStyle/>
                    <a:p>
                      <a:pPr marL="0" marR="0" lvl="0" indent="0" algn="l" rtl="0">
                        <a:lnSpc>
                          <a:spcPct val="100000"/>
                        </a:lnSpc>
                        <a:spcBef>
                          <a:spcPts val="0"/>
                        </a:spcBef>
                        <a:spcAft>
                          <a:spcPts val="0"/>
                        </a:spcAft>
                        <a:buClr>
                          <a:srgbClr val="000000"/>
                        </a:buClr>
                        <a:buSzPts val="1100"/>
                        <a:buFont typeface="Arial"/>
                        <a:buNone/>
                      </a:pPr>
                      <a:endParaRPr sz="1100" i="1"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853050">
                <a:tc>
                  <a:txBody>
                    <a:bodyPr/>
                    <a:lstStyle/>
                    <a:p>
                      <a:pPr marL="0" marR="0" lvl="0" indent="0" algn="l" rtl="0">
                        <a:lnSpc>
                          <a:spcPct val="100000"/>
                        </a:lnSpc>
                        <a:spcBef>
                          <a:spcPts val="0"/>
                        </a:spcBef>
                        <a:spcAft>
                          <a:spcPts val="0"/>
                        </a:spcAft>
                        <a:buClr>
                          <a:srgbClr val="000000"/>
                        </a:buClr>
                        <a:buSzPts val="1100"/>
                        <a:buFont typeface="Arial"/>
                        <a:buNone/>
                      </a:pPr>
                      <a:endParaRPr sz="1100" i="1" u="none" strike="noStrike" cap="none"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EFEFEF"/>
                    </a:solidFill>
                  </a:tcPr>
                </a:tc>
                <a:extLst>
                  <a:ext uri="{0D108BD9-81ED-4DB2-BD59-A6C34878D82A}">
                    <a16:rowId xmlns:a16="http://schemas.microsoft.com/office/drawing/2014/main" val="10003"/>
                  </a:ext>
                </a:extLst>
              </a:tr>
              <a:tr h="853050">
                <a:tc>
                  <a:txBody>
                    <a:bodyPr/>
                    <a:lstStyle/>
                    <a:p>
                      <a:pPr marL="0" lvl="0" indent="0" algn="l" rtl="0">
                        <a:spcBef>
                          <a:spcPts val="0"/>
                        </a:spcBef>
                        <a:spcAft>
                          <a:spcPts val="0"/>
                        </a:spcAft>
                        <a:buClr>
                          <a:schemeClr val="dk2"/>
                        </a:buClr>
                        <a:buSzPts val="1100"/>
                        <a:buFont typeface="Arial"/>
                        <a:buNone/>
                      </a:pPr>
                      <a:endParaRPr sz="1100" b="1" dirty="0">
                        <a:solidFill>
                          <a:srgbClr val="000000"/>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endParaRPr sz="1200" u="none" strike="noStrike" cap="none">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tcPr>
                </a:tc>
                <a:extLst>
                  <a:ext uri="{0D108BD9-81ED-4DB2-BD59-A6C34878D82A}">
                    <a16:rowId xmlns:a16="http://schemas.microsoft.com/office/drawing/2014/main" val="10004"/>
                  </a:ext>
                </a:extLst>
              </a:tr>
              <a:tr h="805425">
                <a:tc>
                  <a:txBody>
                    <a:bodyPr/>
                    <a:lstStyle/>
                    <a:p>
                      <a:pPr marL="0" lvl="0" indent="0" algn="l" rtl="0">
                        <a:spcBef>
                          <a:spcPts val="0"/>
                        </a:spcBef>
                        <a:spcAft>
                          <a:spcPts val="0"/>
                        </a:spcAft>
                        <a:buClr>
                          <a:schemeClr val="dk2"/>
                        </a:buClr>
                        <a:buSzPts val="1100"/>
                        <a:buFont typeface="Arial"/>
                        <a:buNone/>
                      </a:pPr>
                      <a:endParaRPr sz="1100" b="1" dirty="0">
                        <a:solidFill>
                          <a:schemeClr val="dk2"/>
                        </a:solidFill>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3F3F3"/>
                    </a:solidFill>
                  </a:tcPr>
                </a:tc>
                <a:tc>
                  <a:txBody>
                    <a:bodyPr/>
                    <a:lstStyle/>
                    <a:p>
                      <a:pPr marL="0" marR="0" lvl="0" indent="0" algn="l" rtl="0">
                        <a:lnSpc>
                          <a:spcPct val="100000"/>
                        </a:lnSpc>
                        <a:spcBef>
                          <a:spcPts val="0"/>
                        </a:spcBef>
                        <a:spcAft>
                          <a:spcPts val="0"/>
                        </a:spcAft>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249C90"/>
                      </a:solidFill>
                      <a:prstDash val="solid"/>
                      <a:round/>
                      <a:headEnd type="none" w="sm" len="sm"/>
                      <a:tailEnd type="none" w="sm" len="sm"/>
                    </a:lnL>
                    <a:lnR w="9525" cap="flat" cmpd="sng">
                      <a:solidFill>
                        <a:srgbClr val="249C90"/>
                      </a:solidFill>
                      <a:prstDash val="solid"/>
                      <a:round/>
                      <a:headEnd type="none" w="sm" len="sm"/>
                      <a:tailEnd type="none" w="sm" len="sm"/>
                    </a:lnR>
                    <a:lnT w="9525" cap="flat" cmpd="sng">
                      <a:solidFill>
                        <a:srgbClr val="249C90"/>
                      </a:solidFill>
                      <a:prstDash val="solid"/>
                      <a:round/>
                      <a:headEnd type="none" w="sm" len="sm"/>
                      <a:tailEnd type="none" w="sm" len="sm"/>
                    </a:lnT>
                    <a:lnB w="9525" cap="flat" cmpd="sng">
                      <a:solidFill>
                        <a:srgbClr val="249C90"/>
                      </a:solidFill>
                      <a:prstDash val="solid"/>
                      <a:round/>
                      <a:headEnd type="none" w="sm" len="sm"/>
                      <a:tailEnd type="none" w="sm" len="sm"/>
                    </a:lnB>
                    <a:solidFill>
                      <a:srgbClr val="F3F3F3"/>
                    </a:solidFill>
                  </a:tcPr>
                </a:tc>
                <a:extLst>
                  <a:ext uri="{0D108BD9-81ED-4DB2-BD59-A6C34878D82A}">
                    <a16:rowId xmlns:a16="http://schemas.microsoft.com/office/drawing/2014/main" val="10005"/>
                  </a:ext>
                </a:extLst>
              </a:tr>
            </a:tbl>
          </a:graphicData>
        </a:graphic>
      </p:graphicFrame>
      <p:grpSp>
        <p:nvGrpSpPr>
          <p:cNvPr id="286" name="Google Shape;286;p26"/>
          <p:cNvGrpSpPr/>
          <p:nvPr/>
        </p:nvGrpSpPr>
        <p:grpSpPr>
          <a:xfrm>
            <a:off x="4976108" y="938431"/>
            <a:ext cx="3979731" cy="393154"/>
            <a:chOff x="4895549" y="1992274"/>
            <a:chExt cx="4539444" cy="448448"/>
          </a:xfrm>
        </p:grpSpPr>
        <p:grpSp>
          <p:nvGrpSpPr>
            <p:cNvPr id="287" name="Google Shape;287;p26"/>
            <p:cNvGrpSpPr/>
            <p:nvPr/>
          </p:nvGrpSpPr>
          <p:grpSpPr>
            <a:xfrm rot="10800000" flipH="1">
              <a:off x="5375434" y="1992274"/>
              <a:ext cx="3621879" cy="271662"/>
              <a:chOff x="5413248" y="1335599"/>
              <a:chExt cx="4047697" cy="303601"/>
            </a:xfrm>
          </p:grpSpPr>
          <p:cxnSp>
            <p:nvCxnSpPr>
              <p:cNvPr id="288" name="Google Shape;288;p26"/>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289" name="Google Shape;289;p26"/>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90" name="Google Shape;290;p26"/>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91" name="Google Shape;291;p26"/>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92" name="Google Shape;292;p26"/>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293" name="Google Shape;293;p26"/>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294" name="Google Shape;294;p26"/>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295" name="Google Shape;295;p26"/>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306" name="Google Shape;306;p26"/>
          <p:cNvSpPr txBox="1"/>
          <p:nvPr/>
        </p:nvSpPr>
        <p:spPr>
          <a:xfrm>
            <a:off x="4976236" y="140623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Low potential</a:t>
            </a:r>
            <a:endParaRPr sz="800" b="0" i="0" u="none" strike="noStrike" cap="none">
              <a:solidFill>
                <a:srgbClr val="000000"/>
              </a:solidFill>
              <a:latin typeface="Open Sans"/>
              <a:ea typeface="Open Sans"/>
              <a:cs typeface="Open Sans"/>
              <a:sym typeface="Open Sans"/>
            </a:endParaRPr>
          </a:p>
        </p:txBody>
      </p:sp>
      <p:sp>
        <p:nvSpPr>
          <p:cNvPr id="307" name="Google Shape;307;p26"/>
          <p:cNvSpPr txBox="1"/>
          <p:nvPr/>
        </p:nvSpPr>
        <p:spPr>
          <a:xfrm>
            <a:off x="7913423" y="1406846"/>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High potential</a:t>
            </a:r>
            <a:endParaRPr sz="800" b="0" i="0" u="none" strike="noStrike" cap="none">
              <a:solidFill>
                <a:srgbClr val="000000"/>
              </a:solidFill>
              <a:latin typeface="Open Sans"/>
              <a:ea typeface="Open Sans"/>
              <a:cs typeface="Open Sans"/>
              <a:sym typeface="Open Sans"/>
            </a:endParaRPr>
          </a:p>
        </p:txBody>
      </p:sp>
      <p:pic>
        <p:nvPicPr>
          <p:cNvPr id="2" name="Picture 1" descr="A logo with black text&#10;&#10;Description automatically generated">
            <a:extLst>
              <a:ext uri="{FF2B5EF4-FFF2-40B4-BE49-F238E27FC236}">
                <a16:creationId xmlns:a16="http://schemas.microsoft.com/office/drawing/2014/main" id="{3A9BCFC0-81C0-6217-E419-D00716E3EDEE}"/>
              </a:ext>
            </a:extLst>
          </p:cNvPr>
          <p:cNvPicPr>
            <a:picLocks noChangeAspect="1"/>
          </p:cNvPicPr>
          <p:nvPr/>
        </p:nvPicPr>
        <p:blipFill>
          <a:blip r:embed="rId3"/>
          <a:stretch>
            <a:fillRect/>
          </a:stretch>
        </p:blipFill>
        <p:spPr>
          <a:xfrm>
            <a:off x="8361558" y="4862945"/>
            <a:ext cx="782441" cy="280555"/>
          </a:xfrm>
          <a:prstGeom prst="rect">
            <a:avLst/>
          </a:prstGeom>
        </p:spPr>
      </p:pic>
      <p:pic>
        <p:nvPicPr>
          <p:cNvPr id="3" name="Picture 2" descr="A logo with black text&#10;&#10;Description automatically generated">
            <a:extLst>
              <a:ext uri="{FF2B5EF4-FFF2-40B4-BE49-F238E27FC236}">
                <a16:creationId xmlns:a16="http://schemas.microsoft.com/office/drawing/2014/main" id="{ED547BEE-E964-21AD-B556-B5C342AEF839}"/>
              </a:ext>
            </a:extLst>
          </p:cNvPr>
          <p:cNvPicPr>
            <a:picLocks noChangeAspect="1"/>
          </p:cNvPicPr>
          <p:nvPr/>
        </p:nvPicPr>
        <p:blipFill>
          <a:blip r:embed="rId3"/>
          <a:stretch>
            <a:fillRect/>
          </a:stretch>
        </p:blipFill>
        <p:spPr>
          <a:xfrm>
            <a:off x="8513958" y="5015345"/>
            <a:ext cx="782441" cy="280555"/>
          </a:xfrm>
          <a:prstGeom prst="rect">
            <a:avLst/>
          </a:prstGeom>
        </p:spPr>
      </p:pic>
    </p:spTree>
    <p:extLst>
      <p:ext uri="{BB962C8B-B14F-4D97-AF65-F5344CB8AC3E}">
        <p14:creationId xmlns:p14="http://schemas.microsoft.com/office/powerpoint/2010/main" val="1939932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27"/>
          <p:cNvSpPr/>
          <p:nvPr/>
        </p:nvSpPr>
        <p:spPr>
          <a:xfrm>
            <a:off x="6894947" y="127575"/>
            <a:ext cx="2092500" cy="261300"/>
          </a:xfrm>
          <a:prstGeom prst="roundRect">
            <a:avLst>
              <a:gd name="adj" fmla="val 16667"/>
            </a:avLst>
          </a:prstGeom>
          <a:solidFill>
            <a:schemeClr val="accent5">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ACTION FRAMEWORK</a:t>
            </a:r>
            <a:endParaRPr sz="1300" b="0" i="0" u="none" strike="noStrike" cap="none">
              <a:solidFill>
                <a:srgbClr val="000000"/>
              </a:solidFill>
              <a:latin typeface="Open Sans"/>
              <a:ea typeface="Open Sans"/>
              <a:cs typeface="Open Sans"/>
              <a:sym typeface="Open Sans"/>
            </a:endParaRPr>
          </a:p>
        </p:txBody>
      </p:sp>
      <p:sp>
        <p:nvSpPr>
          <p:cNvPr id="351" name="Google Shape;351;p27"/>
          <p:cNvSpPr txBox="1">
            <a:spLocks noGrp="1"/>
          </p:cNvSpPr>
          <p:nvPr>
            <p:ph type="title"/>
          </p:nvPr>
        </p:nvSpPr>
        <p:spPr>
          <a:xfrm>
            <a:off x="34950" y="-104"/>
            <a:ext cx="6820800" cy="358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GB" sz="1600">
                <a:solidFill>
                  <a:srgbClr val="353E49"/>
                </a:solidFill>
              </a:rPr>
              <a:t>Section 3 reflects on our unique roles</a:t>
            </a:r>
            <a:endParaRPr>
              <a:solidFill>
                <a:srgbClr val="353E49"/>
              </a:solidFill>
            </a:endParaRPr>
          </a:p>
        </p:txBody>
      </p:sp>
      <p:graphicFrame>
        <p:nvGraphicFramePr>
          <p:cNvPr id="352" name="Google Shape;352;p27"/>
          <p:cNvGraphicFramePr/>
          <p:nvPr>
            <p:extLst>
              <p:ext uri="{D42A27DB-BD31-4B8C-83A1-F6EECF244321}">
                <p14:modId xmlns:p14="http://schemas.microsoft.com/office/powerpoint/2010/main" val="1634037171"/>
              </p:ext>
            </p:extLst>
          </p:nvPr>
        </p:nvGraphicFramePr>
        <p:xfrm>
          <a:off x="132303" y="918879"/>
          <a:ext cx="8930725" cy="4167919"/>
        </p:xfrm>
        <a:graphic>
          <a:graphicData uri="http://schemas.openxmlformats.org/drawingml/2006/table">
            <a:tbl>
              <a:tblPr firstRow="1" bandRow="1">
                <a:noFill/>
                <a:tableStyleId>{5B9279FD-919E-497D-B708-A546C1E4289F}</a:tableStyleId>
              </a:tblPr>
              <a:tblGrid>
                <a:gridCol w="4892400">
                  <a:extLst>
                    <a:ext uri="{9D8B030D-6E8A-4147-A177-3AD203B41FA5}">
                      <a16:colId xmlns:a16="http://schemas.microsoft.com/office/drawing/2014/main" val="20000"/>
                    </a:ext>
                  </a:extLst>
                </a:gridCol>
                <a:gridCol w="4038325">
                  <a:extLst>
                    <a:ext uri="{9D8B030D-6E8A-4147-A177-3AD203B41FA5}">
                      <a16:colId xmlns:a16="http://schemas.microsoft.com/office/drawing/2014/main" val="20001"/>
                    </a:ext>
                  </a:extLst>
                </a:gridCol>
              </a:tblGrid>
              <a:tr h="241625">
                <a:tc gridSpan="2">
                  <a:txBody>
                    <a:bodyPr/>
                    <a:lstStyle/>
                    <a:p>
                      <a:pPr marL="0" marR="0" lvl="0" indent="0" algn="ctr" rtl="0">
                        <a:lnSpc>
                          <a:spcPct val="100000"/>
                        </a:lnSpc>
                        <a:spcBef>
                          <a:spcPts val="0"/>
                        </a:spcBef>
                        <a:spcAft>
                          <a:spcPts val="0"/>
                        </a:spcAft>
                        <a:buNone/>
                      </a:pPr>
                      <a:r>
                        <a:rPr lang="en-GB" sz="1200" dirty="0">
                          <a:solidFill>
                            <a:srgbClr val="FFFFFF"/>
                          </a:solidFill>
                          <a:latin typeface="Open Sans"/>
                          <a:ea typeface="Open Sans"/>
                          <a:cs typeface="Open Sans"/>
                          <a:sym typeface="Open Sans"/>
                        </a:rPr>
                        <a:t>3.  CAN WE PLAY A KEY ROLE?</a:t>
                      </a:r>
                      <a:endParaRPr sz="1200" u="none" strike="noStrike" cap="none" dirty="0">
                        <a:solidFill>
                          <a:srgbClr val="FFFFFF"/>
                        </a:solidFill>
                        <a:latin typeface="Open Sans"/>
                        <a:ea typeface="Open Sans"/>
                        <a:cs typeface="Open Sans"/>
                        <a:sym typeface="Open Sans"/>
                      </a:endParaRPr>
                    </a:p>
                  </a:txBody>
                  <a:tcPr marL="91450" marR="91450" marT="45725" marB="457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solidFill>
                      <a:schemeClr val="accent5">
                        <a:lumMod val="60000"/>
                        <a:lumOff val="40000"/>
                      </a:schemeClr>
                    </a:solidFill>
                  </a:tcPr>
                </a:tc>
                <a:tc hMerge="1">
                  <a:txBody>
                    <a:bodyPr/>
                    <a:lstStyle/>
                    <a:p>
                      <a:endParaRPr lang="en-US"/>
                    </a:p>
                  </a:txBody>
                  <a:tcPr/>
                </a:tc>
                <a:extLst>
                  <a:ext uri="{0D108BD9-81ED-4DB2-BD59-A6C34878D82A}">
                    <a16:rowId xmlns:a16="http://schemas.microsoft.com/office/drawing/2014/main" val="10000"/>
                  </a:ext>
                </a:extLst>
              </a:tr>
              <a:tr h="594027">
                <a:tc>
                  <a:txBody>
                    <a:bodyPr/>
                    <a:lstStyle/>
                    <a:p>
                      <a:pPr marL="0" marR="0" lvl="0" indent="0" algn="l" rtl="0">
                        <a:lnSpc>
                          <a:spcPct val="100000"/>
                        </a:lnSpc>
                        <a:spcBef>
                          <a:spcPts val="0"/>
                        </a:spcBef>
                        <a:spcAft>
                          <a:spcPts val="1000"/>
                        </a:spcAft>
                        <a:buNone/>
                      </a:pPr>
                      <a:r>
                        <a:rPr lang="en-GB" sz="1100" dirty="0">
                          <a:solidFill>
                            <a:srgbClr val="000000"/>
                          </a:solidFill>
                          <a:latin typeface="Open Sans"/>
                          <a:ea typeface="Open Sans"/>
                          <a:cs typeface="Open Sans"/>
                          <a:sym typeface="Open Sans"/>
                        </a:rPr>
                        <a:t>1.  Will our involvement </a:t>
                      </a:r>
                      <a:r>
                        <a:rPr lang="en-GB" sz="1100" b="1" dirty="0">
                          <a:solidFill>
                            <a:srgbClr val="1F1F1F"/>
                          </a:solidFill>
                          <a:latin typeface="Open Sans"/>
                          <a:ea typeface="Open Sans"/>
                          <a:cs typeface="Open Sans"/>
                          <a:sym typeface="Open Sans"/>
                        </a:rPr>
                        <a:t>amplify</a:t>
                      </a:r>
                      <a:r>
                        <a:rPr lang="en-GB" sz="1100" dirty="0">
                          <a:solidFill>
                            <a:srgbClr val="1F1F1F"/>
                          </a:solidFill>
                          <a:latin typeface="Open Sans"/>
                          <a:ea typeface="Open Sans"/>
                          <a:cs typeface="Open Sans"/>
                          <a:sym typeface="Open Sans"/>
                        </a:rPr>
                        <a:t> the perspectives and actions of like minded individuals and organisations</a:t>
                      </a:r>
                      <a:r>
                        <a:rPr lang="en-GB" sz="1100" dirty="0">
                          <a:solidFill>
                            <a:srgbClr val="000000"/>
                          </a:solidFill>
                          <a:latin typeface="Open Sans"/>
                          <a:ea typeface="Open Sans"/>
                          <a:cs typeface="Open Sans"/>
                          <a:sym typeface="Open Sans"/>
                        </a:rPr>
                        <a:t>?</a:t>
                      </a:r>
                      <a:endParaRPr sz="1100" dirty="0">
                        <a:solidFill>
                          <a:srgbClr val="000000"/>
                        </a:solidFill>
                        <a:latin typeface="Open Sans"/>
                        <a:ea typeface="Open Sans"/>
                        <a:cs typeface="Open Sans"/>
                        <a:sym typeface="Open Sans"/>
                      </a:endParaRPr>
                    </a:p>
                  </a:txBody>
                  <a:tcPr marL="91450" marR="91450" marT="45725" marB="45725">
                    <a:lnL w="9525" cap="flat" cmpd="sng">
                      <a:solidFill>
                        <a:srgbClr val="000000"/>
                      </a:solidFill>
                      <a:prstDash val="solid"/>
                      <a:round/>
                      <a:headEnd type="none" w="sm" len="sm"/>
                      <a:tailEnd type="none" w="sm" len="sm"/>
                    </a:lnL>
                    <a:lnR w="9525" cap="flat" cmpd="sng">
                      <a:solidFill>
                        <a:srgbClr val="34657F"/>
                      </a:solidFill>
                      <a:prstDash val="solid"/>
                      <a:round/>
                      <a:headEnd type="none" w="sm" len="sm"/>
                      <a:tailEnd type="none" w="sm" len="sm"/>
                    </a:lnR>
                    <a:solidFill>
                      <a:srgbClr val="F3F3F3"/>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34657F"/>
                      </a:solidFill>
                      <a:prstDash val="solid"/>
                      <a:round/>
                      <a:headEnd type="none" w="sm" len="sm"/>
                      <a:tailEnd type="none" w="sm" len="sm"/>
                    </a:lnL>
                    <a:lnR w="9525" cap="flat" cmpd="sng">
                      <a:solidFill>
                        <a:srgbClr val="34657F"/>
                      </a:solidFill>
                      <a:prstDash val="solid"/>
                      <a:round/>
                      <a:headEnd type="none" w="sm" len="sm"/>
                      <a:tailEnd type="none" w="sm" len="sm"/>
                    </a:lnR>
                    <a:solidFill>
                      <a:srgbClr val="F3F3F3"/>
                    </a:solidFill>
                  </a:tcPr>
                </a:tc>
                <a:extLst>
                  <a:ext uri="{0D108BD9-81ED-4DB2-BD59-A6C34878D82A}">
                    <a16:rowId xmlns:a16="http://schemas.microsoft.com/office/drawing/2014/main" val="10001"/>
                  </a:ext>
                </a:extLst>
              </a:tr>
              <a:tr h="720437">
                <a:tc>
                  <a:txBody>
                    <a:bodyPr/>
                    <a:lstStyle/>
                    <a:p>
                      <a:pPr marL="0" marR="0" lvl="0" indent="0" algn="l" rtl="0">
                        <a:lnSpc>
                          <a:spcPct val="100000"/>
                        </a:lnSpc>
                        <a:spcBef>
                          <a:spcPts val="0"/>
                        </a:spcBef>
                        <a:spcAft>
                          <a:spcPts val="1000"/>
                        </a:spcAft>
                        <a:buNone/>
                      </a:pPr>
                      <a:r>
                        <a:rPr lang="en-GB" sz="1100" dirty="0">
                          <a:solidFill>
                            <a:srgbClr val="000000"/>
                          </a:solidFill>
                          <a:latin typeface="Open Sans"/>
                          <a:ea typeface="Open Sans"/>
                          <a:cs typeface="Open Sans"/>
                          <a:sym typeface="Open Sans"/>
                        </a:rPr>
                        <a:t>2. </a:t>
                      </a:r>
                      <a:r>
                        <a:rPr lang="en-GB" sz="1100" dirty="0">
                          <a:solidFill>
                            <a:schemeClr val="dk2"/>
                          </a:solidFill>
                          <a:latin typeface="Open Sans"/>
                          <a:ea typeface="Open Sans"/>
                          <a:cs typeface="Open Sans"/>
                          <a:sym typeface="Open Sans"/>
                        </a:rPr>
                        <a:t>Will our involvement </a:t>
                      </a:r>
                      <a:r>
                        <a:rPr lang="en-GB" sz="1100" b="1" dirty="0">
                          <a:solidFill>
                            <a:srgbClr val="1F1F1F"/>
                          </a:solidFill>
                          <a:latin typeface="Open Sans"/>
                          <a:ea typeface="Open Sans"/>
                          <a:cs typeface="Open Sans"/>
                          <a:sym typeface="Open Sans"/>
                        </a:rPr>
                        <a:t>broker</a:t>
                      </a:r>
                      <a:r>
                        <a:rPr lang="en-GB" sz="1100" dirty="0">
                          <a:solidFill>
                            <a:srgbClr val="1F1F1F"/>
                          </a:solidFill>
                          <a:latin typeface="Open Sans"/>
                          <a:ea typeface="Open Sans"/>
                          <a:cs typeface="Open Sans"/>
                          <a:sym typeface="Open Sans"/>
                        </a:rPr>
                        <a:t> meaningful, purposeful connections </a:t>
                      </a:r>
                      <a:r>
                        <a:rPr lang="en-GB" sz="1100" i="0" dirty="0">
                          <a:solidFill>
                            <a:schemeClr val="bg2"/>
                          </a:solidFill>
                          <a:latin typeface="Open Sans" panose="020B0606030504020204" pitchFamily="34" charset="0"/>
                          <a:ea typeface="Open Sans" panose="020B0606030504020204" pitchFamily="34" charset="0"/>
                          <a:cs typeface="Open Sans" panose="020B0606030504020204" pitchFamily="34" charset="0"/>
                          <a:sym typeface="Open Sans"/>
                        </a:rPr>
                        <a:t>between </a:t>
                      </a:r>
                      <a:r>
                        <a:rPr lang="en-US" sz="1100" i="0" dirty="0">
                          <a:solidFill>
                            <a:schemeClr val="bg2"/>
                          </a:solidFill>
                          <a:effectLst/>
                          <a:latin typeface="Open Sans" panose="020B0606030504020204" pitchFamily="34" charset="0"/>
                          <a:ea typeface="Open Sans" panose="020B0606030504020204" pitchFamily="34" charset="0"/>
                          <a:cs typeface="Open Sans" panose="020B0606030504020204" pitchFamily="34" charset="0"/>
                        </a:rPr>
                        <a:t>Indigenous men, women, youth and the community</a:t>
                      </a:r>
                      <a:r>
                        <a:rPr lang="en-GB" sz="1100" i="0" dirty="0">
                          <a:solidFill>
                            <a:schemeClr val="bg2"/>
                          </a:solidFill>
                          <a:latin typeface="Open Sans" panose="020B0606030504020204" pitchFamily="34" charset="0"/>
                          <a:ea typeface="Open Sans" panose="020B0606030504020204" pitchFamily="34" charset="0"/>
                          <a:cs typeface="Open Sans" panose="020B0606030504020204" pitchFamily="34" charset="0"/>
                          <a:sym typeface="Open Sans"/>
                        </a:rPr>
                        <a:t>?</a:t>
                      </a:r>
                      <a:endParaRPr sz="1100" i="0" dirty="0">
                        <a:solidFill>
                          <a:schemeClr val="bg2"/>
                        </a:solidFill>
                        <a:latin typeface="Open Sans" panose="020B0606030504020204" pitchFamily="34" charset="0"/>
                        <a:ea typeface="Open Sans" panose="020B0606030504020204" pitchFamily="34" charset="0"/>
                        <a:cs typeface="Open Sans" panose="020B0606030504020204" pitchFamily="34" charset="0"/>
                        <a:sym typeface="Open Sans"/>
                      </a:endParaRPr>
                    </a:p>
                  </a:txBody>
                  <a:tcPr marL="91450" marR="91450" marT="45725" marB="45725">
                    <a:lnL w="9525" cap="flat" cmpd="sng">
                      <a:solidFill>
                        <a:srgbClr val="000000"/>
                      </a:solidFill>
                      <a:prstDash val="solid"/>
                      <a:round/>
                      <a:headEnd type="none" w="sm" len="sm"/>
                      <a:tailEnd type="none" w="sm" len="sm"/>
                    </a:lnL>
                    <a:lnR w="9525" cap="flat" cmpd="sng">
                      <a:solidFill>
                        <a:srgbClr val="34657F"/>
                      </a:solidFill>
                      <a:prstDash val="solid"/>
                      <a:round/>
                      <a:headEnd type="none" w="sm" len="sm"/>
                      <a:tailEnd type="none" w="sm" len="sm"/>
                    </a:lnR>
                    <a:solidFill>
                      <a:srgbClr val="FFFFFF"/>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34657F"/>
                      </a:solidFill>
                      <a:prstDash val="solid"/>
                      <a:round/>
                      <a:headEnd type="none" w="sm" len="sm"/>
                      <a:tailEnd type="none" w="sm" len="sm"/>
                    </a:lnL>
                    <a:lnR w="9525" cap="flat" cmpd="sng">
                      <a:solidFill>
                        <a:srgbClr val="34657F"/>
                      </a:solidFill>
                      <a:prstDash val="solid"/>
                      <a:round/>
                      <a:headEnd type="none" w="sm" len="sm"/>
                      <a:tailEnd type="none" w="sm" len="sm"/>
                    </a:lnR>
                    <a:solidFill>
                      <a:srgbClr val="FFFFFF"/>
                    </a:solidFill>
                  </a:tcPr>
                </a:tc>
                <a:extLst>
                  <a:ext uri="{0D108BD9-81ED-4DB2-BD59-A6C34878D82A}">
                    <a16:rowId xmlns:a16="http://schemas.microsoft.com/office/drawing/2014/main" val="10002"/>
                  </a:ext>
                </a:extLst>
              </a:tr>
              <a:tr h="662950">
                <a:tc>
                  <a:txBody>
                    <a:bodyPr/>
                    <a:lstStyle/>
                    <a:p>
                      <a:pPr marL="0" marR="0" lvl="0" indent="0" algn="l" rtl="0">
                        <a:lnSpc>
                          <a:spcPct val="100000"/>
                        </a:lnSpc>
                        <a:spcBef>
                          <a:spcPts val="0"/>
                        </a:spcBef>
                        <a:spcAft>
                          <a:spcPts val="1000"/>
                        </a:spcAft>
                        <a:buNone/>
                      </a:pPr>
                      <a:r>
                        <a:rPr lang="en-GB" sz="1100" dirty="0">
                          <a:solidFill>
                            <a:srgbClr val="000000"/>
                          </a:solidFill>
                          <a:latin typeface="Open Sans"/>
                          <a:ea typeface="Open Sans"/>
                          <a:cs typeface="Open Sans"/>
                          <a:sym typeface="Open Sans"/>
                        </a:rPr>
                        <a:t>3.  Will our </a:t>
                      </a:r>
                      <a:r>
                        <a:rPr lang="en-GB" sz="1100" b="1" dirty="0">
                          <a:solidFill>
                            <a:srgbClr val="1F1F1F"/>
                          </a:solidFill>
                          <a:latin typeface="Open Sans"/>
                          <a:ea typeface="Open Sans"/>
                          <a:cs typeface="Open Sans"/>
                          <a:sym typeface="Open Sans"/>
                        </a:rPr>
                        <a:t>critical feedback and support </a:t>
                      </a:r>
                      <a:r>
                        <a:rPr lang="en-GB" sz="1100" dirty="0">
                          <a:solidFill>
                            <a:srgbClr val="1F1F1F"/>
                          </a:solidFill>
                          <a:latin typeface="Open Sans"/>
                          <a:ea typeface="Open Sans"/>
                          <a:cs typeface="Open Sans"/>
                          <a:sym typeface="Open Sans"/>
                        </a:rPr>
                        <a:t>ensure the inclusion of a </a:t>
                      </a:r>
                      <a:r>
                        <a:rPr lang="en-US" sz="1100" i="0" dirty="0">
                          <a:solidFill>
                            <a:schemeClr val="bg2"/>
                          </a:solidFill>
                          <a:effectLst/>
                          <a:latin typeface="Open Sans" panose="020B0606030504020204" pitchFamily="34" charset="0"/>
                          <a:ea typeface="Open Sans" panose="020B0606030504020204" pitchFamily="34" charset="0"/>
                          <a:cs typeface="Open Sans" panose="020B0606030504020204" pitchFamily="34" charset="0"/>
                        </a:rPr>
                        <a:t>Indigenous </a:t>
                      </a:r>
                      <a:r>
                        <a:rPr lang="en-US" sz="1100" i="0" dirty="0" err="1">
                          <a:solidFill>
                            <a:schemeClr val="bg2"/>
                          </a:solidFill>
                          <a:effectLst/>
                          <a:latin typeface="Open Sans" panose="020B0606030504020204" pitchFamily="34" charset="0"/>
                          <a:ea typeface="Open Sans" panose="020B0606030504020204" pitchFamily="34" charset="0"/>
                          <a:cs typeface="Open Sans" panose="020B0606030504020204" pitchFamily="34" charset="0"/>
                        </a:rPr>
                        <a:t>mens</a:t>
                      </a:r>
                      <a:r>
                        <a:rPr lang="en-US" sz="1100" i="0" dirty="0">
                          <a:solidFill>
                            <a:schemeClr val="bg2"/>
                          </a:solidFill>
                          <a:effectLst/>
                          <a:latin typeface="Open Sans" panose="020B0606030504020204" pitchFamily="34" charset="0"/>
                          <a:ea typeface="Open Sans" panose="020B0606030504020204" pitchFamily="34" charset="0"/>
                          <a:cs typeface="Open Sans" panose="020B0606030504020204" pitchFamily="34" charset="0"/>
                        </a:rPr>
                        <a:t>, </a:t>
                      </a:r>
                      <a:r>
                        <a:rPr lang="en-US" sz="1100" i="0" dirty="0" err="1">
                          <a:solidFill>
                            <a:schemeClr val="bg2"/>
                          </a:solidFill>
                          <a:effectLst/>
                          <a:latin typeface="Open Sans" panose="020B0606030504020204" pitchFamily="34" charset="0"/>
                          <a:ea typeface="Open Sans" panose="020B0606030504020204" pitchFamily="34" charset="0"/>
                          <a:cs typeface="Open Sans" panose="020B0606030504020204" pitchFamily="34" charset="0"/>
                        </a:rPr>
                        <a:t>womens</a:t>
                      </a:r>
                      <a:r>
                        <a:rPr lang="en-US" sz="1100" i="0" dirty="0">
                          <a:solidFill>
                            <a:schemeClr val="bg2"/>
                          </a:solidFill>
                          <a:effectLst/>
                          <a:latin typeface="Open Sans" panose="020B0606030504020204" pitchFamily="34" charset="0"/>
                          <a:ea typeface="Open Sans" panose="020B0606030504020204" pitchFamily="34" charset="0"/>
                          <a:cs typeface="Open Sans" panose="020B0606030504020204" pitchFamily="34" charset="0"/>
                        </a:rPr>
                        <a:t>, youth and community </a:t>
                      </a:r>
                      <a:r>
                        <a:rPr lang="en-GB" sz="1100" dirty="0">
                          <a:solidFill>
                            <a:srgbClr val="1F1F1F"/>
                          </a:solidFill>
                          <a:latin typeface="Open Sans"/>
                          <a:ea typeface="Open Sans"/>
                          <a:cs typeface="Open Sans"/>
                          <a:sym typeface="Open Sans"/>
                        </a:rPr>
                        <a:t>perspective</a:t>
                      </a:r>
                      <a:r>
                        <a:rPr lang="en-GB" sz="1100" dirty="0">
                          <a:solidFill>
                            <a:srgbClr val="000000"/>
                          </a:solidFill>
                          <a:latin typeface="Open Sans"/>
                          <a:ea typeface="Open Sans"/>
                          <a:cs typeface="Open Sans"/>
                          <a:sym typeface="Open Sans"/>
                        </a:rPr>
                        <a:t>?</a:t>
                      </a:r>
                      <a:endParaRPr sz="1100" dirty="0">
                        <a:solidFill>
                          <a:srgbClr val="000000"/>
                        </a:solidFill>
                        <a:latin typeface="Open Sans"/>
                        <a:ea typeface="Open Sans"/>
                        <a:cs typeface="Open Sans"/>
                        <a:sym typeface="Open Sans"/>
                      </a:endParaRPr>
                    </a:p>
                  </a:txBody>
                  <a:tcPr marL="91450" marR="91450" marT="45725" marB="45725">
                    <a:lnL w="9525" cap="flat" cmpd="sng">
                      <a:solidFill>
                        <a:srgbClr val="000000"/>
                      </a:solidFill>
                      <a:prstDash val="solid"/>
                      <a:round/>
                      <a:headEnd type="none" w="sm" len="sm"/>
                      <a:tailEnd type="none" w="sm" len="sm"/>
                    </a:lnL>
                    <a:lnR w="9525" cap="flat" cmpd="sng">
                      <a:solidFill>
                        <a:srgbClr val="34657F"/>
                      </a:solidFill>
                      <a:prstDash val="solid"/>
                      <a:round/>
                      <a:headEnd type="none" w="sm" len="sm"/>
                      <a:tailEnd type="none" w="sm" len="sm"/>
                    </a:lnR>
                    <a:solidFill>
                      <a:srgbClr val="F3F3F3"/>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Open Sans"/>
                        <a:ea typeface="Open Sans"/>
                        <a:cs typeface="Open Sans"/>
                        <a:sym typeface="Open Sans"/>
                      </a:endParaRPr>
                    </a:p>
                  </a:txBody>
                  <a:tcPr marL="91450" marR="91450" marT="45725" marB="45725">
                    <a:lnL w="9525" cap="flat" cmpd="sng">
                      <a:solidFill>
                        <a:srgbClr val="34657F"/>
                      </a:solidFill>
                      <a:prstDash val="solid"/>
                      <a:round/>
                      <a:headEnd type="none" w="sm" len="sm"/>
                      <a:tailEnd type="none" w="sm" len="sm"/>
                    </a:lnL>
                    <a:lnR w="9525" cap="flat" cmpd="sng">
                      <a:solidFill>
                        <a:srgbClr val="34657F"/>
                      </a:solidFill>
                      <a:prstDash val="solid"/>
                      <a:round/>
                      <a:headEnd type="none" w="sm" len="sm"/>
                      <a:tailEnd type="none" w="sm" len="sm"/>
                    </a:lnR>
                    <a:solidFill>
                      <a:srgbClr val="F3F3F3"/>
                    </a:solidFill>
                  </a:tcPr>
                </a:tc>
                <a:extLst>
                  <a:ext uri="{0D108BD9-81ED-4DB2-BD59-A6C34878D82A}">
                    <a16:rowId xmlns:a16="http://schemas.microsoft.com/office/drawing/2014/main" val="10003"/>
                  </a:ext>
                </a:extLst>
              </a:tr>
              <a:tr h="646275">
                <a:tc>
                  <a:txBody>
                    <a:bodyPr/>
                    <a:lstStyle/>
                    <a:p>
                      <a:pPr marL="0" lvl="0" indent="0" algn="l" rtl="0">
                        <a:spcBef>
                          <a:spcPts val="0"/>
                        </a:spcBef>
                        <a:spcAft>
                          <a:spcPts val="1000"/>
                        </a:spcAft>
                        <a:buNone/>
                      </a:pPr>
                      <a:r>
                        <a:rPr lang="en-GB" sz="1100" dirty="0">
                          <a:solidFill>
                            <a:srgbClr val="000000"/>
                          </a:solidFill>
                          <a:latin typeface="Open Sans"/>
                          <a:ea typeface="Open Sans"/>
                          <a:cs typeface="Open Sans"/>
                          <a:sym typeface="Open Sans"/>
                        </a:rPr>
                        <a:t>4.  Can we </a:t>
                      </a:r>
                      <a:r>
                        <a:rPr lang="en-GB" sz="1100" b="1" dirty="0">
                          <a:solidFill>
                            <a:srgbClr val="1F1F1F"/>
                          </a:solidFill>
                          <a:latin typeface="Open Sans"/>
                          <a:ea typeface="Open Sans"/>
                          <a:cs typeface="Open Sans"/>
                          <a:sym typeface="Open Sans"/>
                        </a:rPr>
                        <a:t>create space</a:t>
                      </a:r>
                      <a:r>
                        <a:rPr lang="en-GB" sz="1100" dirty="0">
                          <a:solidFill>
                            <a:srgbClr val="1F1F1F"/>
                          </a:solidFill>
                          <a:latin typeface="Open Sans"/>
                          <a:ea typeface="Open Sans"/>
                          <a:cs typeface="Open Sans"/>
                          <a:sym typeface="Open Sans"/>
                        </a:rPr>
                        <a:t> for </a:t>
                      </a:r>
                      <a:r>
                        <a:rPr lang="en-US" sz="1100" i="0" dirty="0">
                          <a:solidFill>
                            <a:schemeClr val="bg2"/>
                          </a:solidFill>
                          <a:effectLst/>
                          <a:latin typeface="Open Sans" panose="020B0606030504020204" pitchFamily="34" charset="0"/>
                          <a:ea typeface="Open Sans" panose="020B0606030504020204" pitchFamily="34" charset="0"/>
                          <a:cs typeface="Open Sans" panose="020B0606030504020204" pitchFamily="34" charset="0"/>
                        </a:rPr>
                        <a:t>Indigenous men, women, youth and the community </a:t>
                      </a:r>
                      <a:r>
                        <a:rPr lang="en-GB" sz="1100" dirty="0">
                          <a:solidFill>
                            <a:srgbClr val="1F1F1F"/>
                          </a:solidFill>
                          <a:latin typeface="Open Sans"/>
                          <a:ea typeface="Open Sans"/>
                          <a:cs typeface="Open Sans"/>
                          <a:sym typeface="Open Sans"/>
                        </a:rPr>
                        <a:t>to gather for purpose?</a:t>
                      </a:r>
                      <a:endParaRPr sz="1100" dirty="0">
                        <a:solidFill>
                          <a:srgbClr val="000000"/>
                        </a:solidFill>
                        <a:latin typeface="Open Sans"/>
                        <a:ea typeface="Open Sans"/>
                        <a:cs typeface="Open Sans"/>
                        <a:sym typeface="Open Sans"/>
                      </a:endParaRPr>
                    </a:p>
                  </a:txBody>
                  <a:tcPr marL="91450" marR="91450" marT="45725" marB="45725">
                    <a:lnL w="9525" cap="flat" cmpd="sng">
                      <a:solidFill>
                        <a:srgbClr val="000000"/>
                      </a:solidFill>
                      <a:prstDash val="solid"/>
                      <a:round/>
                      <a:headEnd type="none" w="sm" len="sm"/>
                      <a:tailEnd type="none" w="sm" len="sm"/>
                    </a:lnL>
                    <a:lnR w="9525" cap="flat" cmpd="sng">
                      <a:solidFill>
                        <a:srgbClr val="34657F"/>
                      </a:solidFill>
                      <a:prstDash val="solid"/>
                      <a:round/>
                      <a:headEnd type="none" w="sm" len="sm"/>
                      <a:tailEnd type="none" w="sm" len="sm"/>
                    </a:lnR>
                    <a:solidFill>
                      <a:srgbClr val="000000">
                        <a:alpha val="0"/>
                      </a:srgbClr>
                    </a:solidFill>
                  </a:tcPr>
                </a:tc>
                <a:tc>
                  <a:txBody>
                    <a:bodyPr/>
                    <a:lstStyle/>
                    <a:p>
                      <a:pPr marL="0" marR="0" lvl="0" indent="0" algn="l" rtl="0">
                        <a:lnSpc>
                          <a:spcPct val="100000"/>
                        </a:lnSpc>
                        <a:spcBef>
                          <a:spcPts val="0"/>
                        </a:spcBef>
                        <a:spcAft>
                          <a:spcPts val="0"/>
                        </a:spcAft>
                        <a:buNone/>
                      </a:pPr>
                      <a:endParaRPr sz="1200" u="none" strike="noStrike" cap="none">
                        <a:latin typeface="Open Sans"/>
                        <a:ea typeface="Open Sans"/>
                        <a:cs typeface="Open Sans"/>
                        <a:sym typeface="Open Sans"/>
                      </a:endParaRPr>
                    </a:p>
                  </a:txBody>
                  <a:tcPr marL="91450" marR="91450" marT="45725" marB="45725">
                    <a:lnL w="9525" cap="flat" cmpd="sng">
                      <a:solidFill>
                        <a:srgbClr val="34657F"/>
                      </a:solidFill>
                      <a:prstDash val="solid"/>
                      <a:round/>
                      <a:headEnd type="none" w="sm" len="sm"/>
                      <a:tailEnd type="none" w="sm" len="sm"/>
                    </a:lnL>
                    <a:lnR w="9525" cap="flat" cmpd="sng">
                      <a:solidFill>
                        <a:srgbClr val="34657F"/>
                      </a:solidFill>
                      <a:prstDash val="solid"/>
                      <a:round/>
                      <a:headEnd type="none" w="sm" len="sm"/>
                      <a:tailEnd type="none" w="sm" len="sm"/>
                    </a:lnR>
                    <a:solidFill>
                      <a:srgbClr val="000000">
                        <a:alpha val="0"/>
                      </a:srgbClr>
                    </a:solidFill>
                  </a:tcPr>
                </a:tc>
                <a:extLst>
                  <a:ext uri="{0D108BD9-81ED-4DB2-BD59-A6C34878D82A}">
                    <a16:rowId xmlns:a16="http://schemas.microsoft.com/office/drawing/2014/main" val="10004"/>
                  </a:ext>
                </a:extLst>
              </a:tr>
              <a:tr h="652200">
                <a:tc>
                  <a:txBody>
                    <a:bodyPr/>
                    <a:lstStyle/>
                    <a:p>
                      <a:pPr marL="0" lvl="0" indent="0" algn="l" rtl="0">
                        <a:spcBef>
                          <a:spcPts val="0"/>
                        </a:spcBef>
                        <a:spcAft>
                          <a:spcPts val="1000"/>
                        </a:spcAft>
                        <a:buNone/>
                      </a:pPr>
                      <a:r>
                        <a:rPr lang="en-GB" sz="1100">
                          <a:solidFill>
                            <a:srgbClr val="000000"/>
                          </a:solidFill>
                          <a:latin typeface="Open Sans"/>
                          <a:ea typeface="Open Sans"/>
                          <a:cs typeface="Open Sans"/>
                          <a:sym typeface="Open Sans"/>
                        </a:rPr>
                        <a:t>5.  </a:t>
                      </a:r>
                      <a:r>
                        <a:rPr lang="en-GB" sz="1100">
                          <a:solidFill>
                            <a:schemeClr val="dk2"/>
                          </a:solidFill>
                          <a:latin typeface="Open Sans"/>
                          <a:ea typeface="Open Sans"/>
                          <a:cs typeface="Open Sans"/>
                          <a:sym typeface="Open Sans"/>
                        </a:rPr>
                        <a:t>Will our involvement </a:t>
                      </a:r>
                      <a:r>
                        <a:rPr lang="en-GB" sz="1100" b="1">
                          <a:solidFill>
                            <a:schemeClr val="dk2"/>
                          </a:solidFill>
                          <a:latin typeface="Open Sans"/>
                          <a:ea typeface="Open Sans"/>
                          <a:cs typeface="Open Sans"/>
                          <a:sym typeface="Open Sans"/>
                        </a:rPr>
                        <a:t>nurture</a:t>
                      </a:r>
                      <a:r>
                        <a:rPr lang="en-GB" sz="1100">
                          <a:solidFill>
                            <a:srgbClr val="1F1F1F"/>
                          </a:solidFill>
                          <a:latin typeface="Open Sans"/>
                          <a:ea typeface="Open Sans"/>
                          <a:cs typeface="Open Sans"/>
                          <a:sym typeface="Open Sans"/>
                        </a:rPr>
                        <a:t> the growth of ideas into action?</a:t>
                      </a:r>
                      <a:endParaRPr sz="1100">
                        <a:solidFill>
                          <a:srgbClr val="000000"/>
                        </a:solidFill>
                        <a:latin typeface="Open Sans"/>
                        <a:ea typeface="Open Sans"/>
                        <a:cs typeface="Open Sans"/>
                        <a:sym typeface="Open Sans"/>
                      </a:endParaRPr>
                    </a:p>
                  </a:txBody>
                  <a:tcPr marL="91450" marR="91450" marT="45725" marB="45725">
                    <a:lnL w="9525" cap="flat" cmpd="sng">
                      <a:solidFill>
                        <a:srgbClr val="000000"/>
                      </a:solidFill>
                      <a:prstDash val="solid"/>
                      <a:round/>
                      <a:headEnd type="none" w="sm" len="sm"/>
                      <a:tailEnd type="none" w="sm" len="sm"/>
                    </a:lnL>
                    <a:lnR w="9525" cap="flat" cmpd="sng">
                      <a:solidFill>
                        <a:srgbClr val="34657F"/>
                      </a:solidFill>
                      <a:prstDash val="solid"/>
                      <a:round/>
                      <a:headEnd type="none" w="sm" len="sm"/>
                      <a:tailEnd type="none" w="sm" len="sm"/>
                    </a:lnR>
                    <a:solidFill>
                      <a:srgbClr val="F3F3F3"/>
                    </a:solidFill>
                  </a:tcPr>
                </a:tc>
                <a:tc>
                  <a:txBody>
                    <a:bodyPr/>
                    <a:lstStyle/>
                    <a:p>
                      <a:pPr marL="0" marR="0" lvl="0" indent="0" algn="l" rtl="0">
                        <a:lnSpc>
                          <a:spcPct val="100000"/>
                        </a:lnSpc>
                        <a:spcBef>
                          <a:spcPts val="0"/>
                        </a:spcBef>
                        <a:spcAft>
                          <a:spcPts val="0"/>
                        </a:spcAft>
                        <a:buNone/>
                      </a:pPr>
                      <a:endParaRPr sz="1200" u="none" strike="noStrike" cap="none">
                        <a:latin typeface="Open Sans"/>
                        <a:ea typeface="Open Sans"/>
                        <a:cs typeface="Open Sans"/>
                        <a:sym typeface="Open Sans"/>
                      </a:endParaRPr>
                    </a:p>
                  </a:txBody>
                  <a:tcPr marL="91450" marR="91450" marT="45725" marB="45725">
                    <a:lnL w="9525" cap="flat" cmpd="sng">
                      <a:solidFill>
                        <a:srgbClr val="34657F"/>
                      </a:solidFill>
                      <a:prstDash val="solid"/>
                      <a:round/>
                      <a:headEnd type="none" w="sm" len="sm"/>
                      <a:tailEnd type="none" w="sm" len="sm"/>
                    </a:lnL>
                    <a:lnR w="9525" cap="flat" cmpd="sng">
                      <a:solidFill>
                        <a:srgbClr val="34657F"/>
                      </a:solidFill>
                      <a:prstDash val="solid"/>
                      <a:round/>
                      <a:headEnd type="none" w="sm" len="sm"/>
                      <a:tailEnd type="none" w="sm" len="sm"/>
                    </a:lnR>
                    <a:solidFill>
                      <a:srgbClr val="F3F3F3"/>
                    </a:solidFill>
                  </a:tcPr>
                </a:tc>
                <a:extLst>
                  <a:ext uri="{0D108BD9-81ED-4DB2-BD59-A6C34878D82A}">
                    <a16:rowId xmlns:a16="http://schemas.microsoft.com/office/drawing/2014/main" val="10005"/>
                  </a:ext>
                </a:extLst>
              </a:tr>
              <a:tr h="617700">
                <a:tc>
                  <a:txBody>
                    <a:bodyPr/>
                    <a:lstStyle/>
                    <a:p>
                      <a:pPr marL="0" lvl="0" indent="0" algn="l" rtl="0">
                        <a:spcBef>
                          <a:spcPts val="0"/>
                        </a:spcBef>
                        <a:spcAft>
                          <a:spcPts val="1000"/>
                        </a:spcAft>
                        <a:buNone/>
                      </a:pPr>
                      <a:r>
                        <a:rPr lang="en-GB" sz="1100">
                          <a:solidFill>
                            <a:srgbClr val="000000"/>
                          </a:solidFill>
                          <a:latin typeface="Open Sans"/>
                          <a:ea typeface="Open Sans"/>
                          <a:cs typeface="Open Sans"/>
                          <a:sym typeface="Open Sans"/>
                        </a:rPr>
                        <a:t>6.  Are we able to </a:t>
                      </a:r>
                      <a:r>
                        <a:rPr lang="en-GB" sz="1100">
                          <a:solidFill>
                            <a:srgbClr val="1F1F1F"/>
                          </a:solidFill>
                          <a:latin typeface="Open Sans"/>
                          <a:ea typeface="Open Sans"/>
                          <a:cs typeface="Open Sans"/>
                          <a:sym typeface="Open Sans"/>
                        </a:rPr>
                        <a:t>lead the </a:t>
                      </a:r>
                      <a:r>
                        <a:rPr lang="en-GB" sz="1100" b="1">
                          <a:solidFill>
                            <a:srgbClr val="1F1F1F"/>
                          </a:solidFill>
                          <a:latin typeface="Open Sans"/>
                          <a:ea typeface="Open Sans"/>
                          <a:cs typeface="Open Sans"/>
                          <a:sym typeface="Open Sans"/>
                        </a:rPr>
                        <a:t>provision of services</a:t>
                      </a:r>
                      <a:r>
                        <a:rPr lang="en-GB" sz="1100">
                          <a:solidFill>
                            <a:srgbClr val="1F1F1F"/>
                          </a:solidFill>
                          <a:latin typeface="Open Sans"/>
                          <a:ea typeface="Open Sans"/>
                          <a:cs typeface="Open Sans"/>
                          <a:sym typeface="Open Sans"/>
                        </a:rPr>
                        <a:t> our way?</a:t>
                      </a:r>
                      <a:endParaRPr sz="1100">
                        <a:solidFill>
                          <a:srgbClr val="000000"/>
                        </a:solidFill>
                        <a:latin typeface="Open Sans"/>
                        <a:ea typeface="Open Sans"/>
                        <a:cs typeface="Open Sans"/>
                        <a:sym typeface="Open Sans"/>
                      </a:endParaRPr>
                    </a:p>
                  </a:txBody>
                  <a:tcPr marL="91450" marR="91450" marT="45725" marB="45725">
                    <a:lnL w="9525" cap="flat" cmpd="sng">
                      <a:solidFill>
                        <a:srgbClr val="000000"/>
                      </a:solidFill>
                      <a:prstDash val="solid"/>
                      <a:round/>
                      <a:headEnd type="none" w="sm" len="sm"/>
                      <a:tailEnd type="none" w="sm" len="sm"/>
                    </a:lnL>
                    <a:lnR w="9525" cap="flat" cmpd="sng">
                      <a:solidFill>
                        <a:srgbClr val="34657F"/>
                      </a:solidFill>
                      <a:prstDash val="solid"/>
                      <a:round/>
                      <a:headEnd type="none" w="sm" len="sm"/>
                      <a:tailEnd type="none" w="sm" len="sm"/>
                    </a:lnR>
                    <a:solidFill>
                      <a:srgbClr val="000000">
                        <a:alpha val="0"/>
                      </a:srgbClr>
                    </a:solidFill>
                  </a:tcPr>
                </a:tc>
                <a:tc>
                  <a:txBody>
                    <a:bodyPr/>
                    <a:lstStyle/>
                    <a:p>
                      <a:pPr marL="0" marR="0" lvl="0" indent="0" algn="l" rtl="0">
                        <a:lnSpc>
                          <a:spcPct val="100000"/>
                        </a:lnSpc>
                        <a:spcBef>
                          <a:spcPts val="0"/>
                        </a:spcBef>
                        <a:spcAft>
                          <a:spcPts val="0"/>
                        </a:spcAft>
                        <a:buNone/>
                      </a:pPr>
                      <a:endParaRPr sz="1200" u="none" strike="noStrike" cap="none" dirty="0">
                        <a:latin typeface="Open Sans"/>
                        <a:ea typeface="Open Sans"/>
                        <a:cs typeface="Open Sans"/>
                        <a:sym typeface="Open Sans"/>
                      </a:endParaRPr>
                    </a:p>
                  </a:txBody>
                  <a:tcPr marL="91450" marR="91450" marT="45725" marB="45725">
                    <a:lnL w="9525" cap="flat" cmpd="sng">
                      <a:solidFill>
                        <a:srgbClr val="34657F"/>
                      </a:solidFill>
                      <a:prstDash val="solid"/>
                      <a:round/>
                      <a:headEnd type="none" w="sm" len="sm"/>
                      <a:tailEnd type="none" w="sm" len="sm"/>
                    </a:lnL>
                    <a:lnR w="9525" cap="flat" cmpd="sng">
                      <a:solidFill>
                        <a:srgbClr val="34657F"/>
                      </a:solidFill>
                      <a:prstDash val="solid"/>
                      <a:round/>
                      <a:headEnd type="none" w="sm" len="sm"/>
                      <a:tailEnd type="none" w="sm" len="sm"/>
                    </a:lnR>
                    <a:solidFill>
                      <a:srgbClr val="000000">
                        <a:alpha val="0"/>
                      </a:srgbClr>
                    </a:solidFill>
                  </a:tcPr>
                </a:tc>
                <a:extLst>
                  <a:ext uri="{0D108BD9-81ED-4DB2-BD59-A6C34878D82A}">
                    <a16:rowId xmlns:a16="http://schemas.microsoft.com/office/drawing/2014/main" val="10006"/>
                  </a:ext>
                </a:extLst>
              </a:tr>
            </a:tbl>
          </a:graphicData>
        </a:graphic>
      </p:graphicFrame>
      <p:grpSp>
        <p:nvGrpSpPr>
          <p:cNvPr id="353" name="Google Shape;353;p27"/>
          <p:cNvGrpSpPr/>
          <p:nvPr/>
        </p:nvGrpSpPr>
        <p:grpSpPr>
          <a:xfrm>
            <a:off x="5080243" y="1233178"/>
            <a:ext cx="3979731" cy="393153"/>
            <a:chOff x="4895549" y="1992275"/>
            <a:chExt cx="4539444" cy="448447"/>
          </a:xfrm>
        </p:grpSpPr>
        <p:grpSp>
          <p:nvGrpSpPr>
            <p:cNvPr id="354" name="Google Shape;354;p27"/>
            <p:cNvGrpSpPr/>
            <p:nvPr/>
          </p:nvGrpSpPr>
          <p:grpSpPr>
            <a:xfrm rot="10800000" flipH="1">
              <a:off x="5375435" y="1992275"/>
              <a:ext cx="3621880" cy="271662"/>
              <a:chOff x="5413248" y="1335599"/>
              <a:chExt cx="4047697" cy="303601"/>
            </a:xfrm>
          </p:grpSpPr>
          <p:cxnSp>
            <p:nvCxnSpPr>
              <p:cNvPr id="355" name="Google Shape;355;p27"/>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356" name="Google Shape;356;p27"/>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57" name="Google Shape;357;p27"/>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58" name="Google Shape;358;p27"/>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59" name="Google Shape;359;p27"/>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60" name="Google Shape;360;p27"/>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361" name="Google Shape;361;p27"/>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362" name="Google Shape;362;p27"/>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363" name="Google Shape;363;p27"/>
          <p:cNvSpPr txBox="1"/>
          <p:nvPr/>
        </p:nvSpPr>
        <p:spPr>
          <a:xfrm>
            <a:off x="5080371" y="162478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Low potential </a:t>
            </a:r>
            <a:endParaRPr sz="800" i="0" u="none" strike="noStrike" cap="none">
              <a:solidFill>
                <a:srgbClr val="000000"/>
              </a:solidFill>
              <a:latin typeface="Open Sans"/>
              <a:ea typeface="Open Sans"/>
              <a:cs typeface="Open Sans"/>
              <a:sym typeface="Open Sans"/>
            </a:endParaRPr>
          </a:p>
        </p:txBody>
      </p:sp>
      <p:sp>
        <p:nvSpPr>
          <p:cNvPr id="364" name="Google Shape;364;p27"/>
          <p:cNvSpPr txBox="1"/>
          <p:nvPr/>
        </p:nvSpPr>
        <p:spPr>
          <a:xfrm>
            <a:off x="8017557" y="162539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High potential</a:t>
            </a:r>
            <a:endParaRPr sz="800" i="0" u="none" strike="noStrike" cap="none">
              <a:solidFill>
                <a:srgbClr val="000000"/>
              </a:solidFill>
              <a:latin typeface="Open Sans"/>
              <a:ea typeface="Open Sans"/>
              <a:cs typeface="Open Sans"/>
              <a:sym typeface="Open Sans"/>
            </a:endParaRPr>
          </a:p>
        </p:txBody>
      </p:sp>
      <p:grpSp>
        <p:nvGrpSpPr>
          <p:cNvPr id="365" name="Google Shape;365;p27"/>
          <p:cNvGrpSpPr/>
          <p:nvPr/>
        </p:nvGrpSpPr>
        <p:grpSpPr>
          <a:xfrm>
            <a:off x="5080243" y="1918978"/>
            <a:ext cx="3979731" cy="393153"/>
            <a:chOff x="4895549" y="1992275"/>
            <a:chExt cx="4539444" cy="448447"/>
          </a:xfrm>
        </p:grpSpPr>
        <p:grpSp>
          <p:nvGrpSpPr>
            <p:cNvPr id="366" name="Google Shape;366;p27"/>
            <p:cNvGrpSpPr/>
            <p:nvPr/>
          </p:nvGrpSpPr>
          <p:grpSpPr>
            <a:xfrm rot="10800000" flipH="1">
              <a:off x="5375435" y="1992275"/>
              <a:ext cx="3621880" cy="271662"/>
              <a:chOff x="5413248" y="1335599"/>
              <a:chExt cx="4047697" cy="303601"/>
            </a:xfrm>
          </p:grpSpPr>
          <p:cxnSp>
            <p:nvCxnSpPr>
              <p:cNvPr id="367" name="Google Shape;367;p27"/>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368" name="Google Shape;368;p27"/>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69" name="Google Shape;369;p27"/>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70" name="Google Shape;370;p27"/>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71" name="Google Shape;371;p27"/>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72" name="Google Shape;372;p27"/>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373" name="Google Shape;373;p27"/>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374" name="Google Shape;374;p27"/>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375" name="Google Shape;375;p27"/>
          <p:cNvSpPr txBox="1"/>
          <p:nvPr/>
        </p:nvSpPr>
        <p:spPr>
          <a:xfrm>
            <a:off x="5080371" y="231058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Low potential </a:t>
            </a:r>
            <a:endParaRPr sz="800" i="0" u="none" strike="noStrike" cap="none">
              <a:solidFill>
                <a:srgbClr val="000000"/>
              </a:solidFill>
              <a:latin typeface="Open Sans"/>
              <a:ea typeface="Open Sans"/>
              <a:cs typeface="Open Sans"/>
              <a:sym typeface="Open Sans"/>
            </a:endParaRPr>
          </a:p>
        </p:txBody>
      </p:sp>
      <p:sp>
        <p:nvSpPr>
          <p:cNvPr id="376" name="Google Shape;376;p27"/>
          <p:cNvSpPr txBox="1"/>
          <p:nvPr/>
        </p:nvSpPr>
        <p:spPr>
          <a:xfrm>
            <a:off x="8017557" y="231119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High potential</a:t>
            </a:r>
            <a:endParaRPr sz="800" i="0" u="none" strike="noStrike" cap="none">
              <a:solidFill>
                <a:srgbClr val="000000"/>
              </a:solidFill>
              <a:latin typeface="Open Sans"/>
              <a:ea typeface="Open Sans"/>
              <a:cs typeface="Open Sans"/>
              <a:sym typeface="Open Sans"/>
            </a:endParaRPr>
          </a:p>
        </p:txBody>
      </p:sp>
      <p:grpSp>
        <p:nvGrpSpPr>
          <p:cNvPr id="377" name="Google Shape;377;p27"/>
          <p:cNvGrpSpPr/>
          <p:nvPr/>
        </p:nvGrpSpPr>
        <p:grpSpPr>
          <a:xfrm>
            <a:off x="5080243" y="2604778"/>
            <a:ext cx="3979731" cy="393153"/>
            <a:chOff x="4895549" y="1992275"/>
            <a:chExt cx="4539444" cy="448447"/>
          </a:xfrm>
        </p:grpSpPr>
        <p:grpSp>
          <p:nvGrpSpPr>
            <p:cNvPr id="378" name="Google Shape;378;p27"/>
            <p:cNvGrpSpPr/>
            <p:nvPr/>
          </p:nvGrpSpPr>
          <p:grpSpPr>
            <a:xfrm rot="10800000" flipH="1">
              <a:off x="5375435" y="1992275"/>
              <a:ext cx="3621880" cy="271662"/>
              <a:chOff x="5413248" y="1335599"/>
              <a:chExt cx="4047697" cy="303601"/>
            </a:xfrm>
          </p:grpSpPr>
          <p:cxnSp>
            <p:nvCxnSpPr>
              <p:cNvPr id="379" name="Google Shape;379;p27"/>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380" name="Google Shape;380;p27"/>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81" name="Google Shape;381;p27"/>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82" name="Google Shape;382;p27"/>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83" name="Google Shape;383;p27"/>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84" name="Google Shape;384;p27"/>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385" name="Google Shape;385;p27"/>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386" name="Google Shape;386;p27"/>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387" name="Google Shape;387;p27"/>
          <p:cNvSpPr txBox="1"/>
          <p:nvPr/>
        </p:nvSpPr>
        <p:spPr>
          <a:xfrm>
            <a:off x="5080371" y="299638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Low potential </a:t>
            </a:r>
            <a:endParaRPr sz="800" i="0" u="none" strike="noStrike" cap="none">
              <a:solidFill>
                <a:srgbClr val="000000"/>
              </a:solidFill>
              <a:latin typeface="Open Sans"/>
              <a:ea typeface="Open Sans"/>
              <a:cs typeface="Open Sans"/>
              <a:sym typeface="Open Sans"/>
            </a:endParaRPr>
          </a:p>
        </p:txBody>
      </p:sp>
      <p:sp>
        <p:nvSpPr>
          <p:cNvPr id="388" name="Google Shape;388;p27"/>
          <p:cNvSpPr txBox="1"/>
          <p:nvPr/>
        </p:nvSpPr>
        <p:spPr>
          <a:xfrm>
            <a:off x="8017557" y="299699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High potential</a:t>
            </a:r>
            <a:endParaRPr sz="800" i="0" u="none" strike="noStrike" cap="none">
              <a:solidFill>
                <a:srgbClr val="000000"/>
              </a:solidFill>
              <a:latin typeface="Open Sans"/>
              <a:ea typeface="Open Sans"/>
              <a:cs typeface="Open Sans"/>
              <a:sym typeface="Open Sans"/>
            </a:endParaRPr>
          </a:p>
        </p:txBody>
      </p:sp>
      <p:grpSp>
        <p:nvGrpSpPr>
          <p:cNvPr id="389" name="Google Shape;389;p27"/>
          <p:cNvGrpSpPr/>
          <p:nvPr/>
        </p:nvGrpSpPr>
        <p:grpSpPr>
          <a:xfrm>
            <a:off x="5080243" y="3214378"/>
            <a:ext cx="3979731" cy="393153"/>
            <a:chOff x="4895549" y="1992275"/>
            <a:chExt cx="4539444" cy="448447"/>
          </a:xfrm>
        </p:grpSpPr>
        <p:grpSp>
          <p:nvGrpSpPr>
            <p:cNvPr id="390" name="Google Shape;390;p27"/>
            <p:cNvGrpSpPr/>
            <p:nvPr/>
          </p:nvGrpSpPr>
          <p:grpSpPr>
            <a:xfrm rot="10800000" flipH="1">
              <a:off x="5375435" y="1992275"/>
              <a:ext cx="3621880" cy="271662"/>
              <a:chOff x="5413248" y="1335599"/>
              <a:chExt cx="4047697" cy="303601"/>
            </a:xfrm>
          </p:grpSpPr>
          <p:cxnSp>
            <p:nvCxnSpPr>
              <p:cNvPr id="391" name="Google Shape;391;p27"/>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392" name="Google Shape;392;p27"/>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93" name="Google Shape;393;p27"/>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94" name="Google Shape;394;p27"/>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95" name="Google Shape;395;p27"/>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396" name="Google Shape;396;p27"/>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397" name="Google Shape;397;p27"/>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398" name="Google Shape;398;p27"/>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399" name="Google Shape;399;p27"/>
          <p:cNvSpPr txBox="1"/>
          <p:nvPr/>
        </p:nvSpPr>
        <p:spPr>
          <a:xfrm>
            <a:off x="5080371" y="360598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Low potential </a:t>
            </a:r>
            <a:endParaRPr sz="800" i="0" u="none" strike="noStrike" cap="none">
              <a:solidFill>
                <a:srgbClr val="000000"/>
              </a:solidFill>
              <a:latin typeface="Open Sans"/>
              <a:ea typeface="Open Sans"/>
              <a:cs typeface="Open Sans"/>
              <a:sym typeface="Open Sans"/>
            </a:endParaRPr>
          </a:p>
        </p:txBody>
      </p:sp>
      <p:sp>
        <p:nvSpPr>
          <p:cNvPr id="400" name="Google Shape;400;p27"/>
          <p:cNvSpPr txBox="1"/>
          <p:nvPr/>
        </p:nvSpPr>
        <p:spPr>
          <a:xfrm>
            <a:off x="8017557" y="360659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High potential</a:t>
            </a:r>
            <a:endParaRPr sz="800" i="0" u="none" strike="noStrike" cap="none">
              <a:solidFill>
                <a:srgbClr val="000000"/>
              </a:solidFill>
              <a:latin typeface="Open Sans"/>
              <a:ea typeface="Open Sans"/>
              <a:cs typeface="Open Sans"/>
              <a:sym typeface="Open Sans"/>
            </a:endParaRPr>
          </a:p>
        </p:txBody>
      </p:sp>
      <p:grpSp>
        <p:nvGrpSpPr>
          <p:cNvPr id="401" name="Google Shape;401;p27"/>
          <p:cNvGrpSpPr/>
          <p:nvPr/>
        </p:nvGrpSpPr>
        <p:grpSpPr>
          <a:xfrm>
            <a:off x="5080243" y="3900178"/>
            <a:ext cx="3979731" cy="393153"/>
            <a:chOff x="4895549" y="1992275"/>
            <a:chExt cx="4539444" cy="448447"/>
          </a:xfrm>
        </p:grpSpPr>
        <p:grpSp>
          <p:nvGrpSpPr>
            <p:cNvPr id="402" name="Google Shape;402;p27"/>
            <p:cNvGrpSpPr/>
            <p:nvPr/>
          </p:nvGrpSpPr>
          <p:grpSpPr>
            <a:xfrm rot="10800000" flipH="1">
              <a:off x="5375435" y="1992275"/>
              <a:ext cx="3621880" cy="271662"/>
              <a:chOff x="5413248" y="1335599"/>
              <a:chExt cx="4047697" cy="303601"/>
            </a:xfrm>
          </p:grpSpPr>
          <p:cxnSp>
            <p:nvCxnSpPr>
              <p:cNvPr id="403" name="Google Shape;403;p27"/>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404" name="Google Shape;404;p27"/>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405" name="Google Shape;405;p27"/>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406" name="Google Shape;406;p27"/>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407" name="Google Shape;407;p27"/>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408" name="Google Shape;408;p27"/>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409" name="Google Shape;409;p27"/>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410" name="Google Shape;410;p27"/>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411" name="Google Shape;411;p27"/>
          <p:cNvSpPr txBox="1"/>
          <p:nvPr/>
        </p:nvSpPr>
        <p:spPr>
          <a:xfrm>
            <a:off x="5080371" y="429178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Low potential </a:t>
            </a:r>
            <a:endParaRPr sz="800" i="0" u="none" strike="noStrike" cap="none">
              <a:solidFill>
                <a:srgbClr val="000000"/>
              </a:solidFill>
              <a:latin typeface="Open Sans"/>
              <a:ea typeface="Open Sans"/>
              <a:cs typeface="Open Sans"/>
              <a:sym typeface="Open Sans"/>
            </a:endParaRPr>
          </a:p>
        </p:txBody>
      </p:sp>
      <p:sp>
        <p:nvSpPr>
          <p:cNvPr id="412" name="Google Shape;412;p27"/>
          <p:cNvSpPr txBox="1"/>
          <p:nvPr/>
        </p:nvSpPr>
        <p:spPr>
          <a:xfrm>
            <a:off x="8017557" y="429239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High potential</a:t>
            </a:r>
            <a:endParaRPr sz="800" i="0" u="none" strike="noStrike" cap="none">
              <a:solidFill>
                <a:srgbClr val="000000"/>
              </a:solidFill>
              <a:latin typeface="Open Sans"/>
              <a:ea typeface="Open Sans"/>
              <a:cs typeface="Open Sans"/>
              <a:sym typeface="Open Sans"/>
            </a:endParaRPr>
          </a:p>
        </p:txBody>
      </p:sp>
      <p:grpSp>
        <p:nvGrpSpPr>
          <p:cNvPr id="413" name="Google Shape;413;p27"/>
          <p:cNvGrpSpPr/>
          <p:nvPr/>
        </p:nvGrpSpPr>
        <p:grpSpPr>
          <a:xfrm>
            <a:off x="5080243" y="4509778"/>
            <a:ext cx="3979731" cy="393153"/>
            <a:chOff x="4895549" y="1992275"/>
            <a:chExt cx="4539444" cy="448447"/>
          </a:xfrm>
        </p:grpSpPr>
        <p:grpSp>
          <p:nvGrpSpPr>
            <p:cNvPr id="414" name="Google Shape;414;p27"/>
            <p:cNvGrpSpPr/>
            <p:nvPr/>
          </p:nvGrpSpPr>
          <p:grpSpPr>
            <a:xfrm rot="10800000" flipH="1">
              <a:off x="5375435" y="1992275"/>
              <a:ext cx="3621880" cy="271662"/>
              <a:chOff x="5413248" y="1335599"/>
              <a:chExt cx="4047697" cy="303601"/>
            </a:xfrm>
          </p:grpSpPr>
          <p:cxnSp>
            <p:nvCxnSpPr>
              <p:cNvPr id="415" name="Google Shape;415;p27"/>
              <p:cNvCxnSpPr/>
              <p:nvPr/>
            </p:nvCxnSpPr>
            <p:spPr>
              <a:xfrm>
                <a:off x="5486400" y="1487424"/>
                <a:ext cx="3901500" cy="0"/>
              </a:xfrm>
              <a:prstGeom prst="straightConnector1">
                <a:avLst/>
              </a:prstGeom>
              <a:solidFill>
                <a:srgbClr val="353E49"/>
              </a:solidFill>
              <a:ln w="28575" cap="flat" cmpd="sng">
                <a:solidFill>
                  <a:srgbClr val="1F1F1F"/>
                </a:solidFill>
                <a:prstDash val="solid"/>
                <a:round/>
                <a:headEnd type="none" w="sm" len="sm"/>
                <a:tailEnd type="none" w="sm" len="sm"/>
              </a:ln>
            </p:spPr>
          </p:cxnSp>
          <p:sp>
            <p:nvSpPr>
              <p:cNvPr id="416" name="Google Shape;416;p27"/>
              <p:cNvSpPr/>
              <p:nvPr/>
            </p:nvSpPr>
            <p:spPr>
              <a:xfrm>
                <a:off x="5413248"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417" name="Google Shape;417;p27"/>
              <p:cNvSpPr/>
              <p:nvPr/>
            </p:nvSpPr>
            <p:spPr>
              <a:xfrm>
                <a:off x="6321552" y="1335600"/>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418" name="Google Shape;418;p27"/>
              <p:cNvSpPr/>
              <p:nvPr/>
            </p:nvSpPr>
            <p:spPr>
              <a:xfrm>
                <a:off x="7229856"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419" name="Google Shape;419;p27"/>
              <p:cNvSpPr/>
              <p:nvPr/>
            </p:nvSpPr>
            <p:spPr>
              <a:xfrm>
                <a:off x="8157024"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sp>
            <p:nvSpPr>
              <p:cNvPr id="420" name="Google Shape;420;p27"/>
              <p:cNvSpPr/>
              <p:nvPr/>
            </p:nvSpPr>
            <p:spPr>
              <a:xfrm>
                <a:off x="9157345" y="1335599"/>
                <a:ext cx="303600" cy="303600"/>
              </a:xfrm>
              <a:prstGeom prst="ellipse">
                <a:avLst/>
              </a:prstGeom>
              <a:solidFill>
                <a:srgbClr val="FFFFFF"/>
              </a:solidFill>
              <a:ln w="28575" cap="flat" cmpd="sng">
                <a:solidFill>
                  <a:srgbClr val="1F1F1F"/>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1" i="0" u="none" strike="noStrike" cap="none">
                  <a:solidFill>
                    <a:srgbClr val="FFFFFF"/>
                  </a:solidFill>
                  <a:latin typeface="Arial"/>
                  <a:ea typeface="Arial"/>
                  <a:cs typeface="Arial"/>
                  <a:sym typeface="Arial"/>
                </a:endParaRPr>
              </a:p>
            </p:txBody>
          </p:sp>
        </p:grpSp>
        <p:sp>
          <p:nvSpPr>
            <p:cNvPr id="421" name="Google Shape;421;p27"/>
            <p:cNvSpPr txBox="1"/>
            <p:nvPr/>
          </p:nvSpPr>
          <p:spPr>
            <a:xfrm>
              <a:off x="4895549" y="2313461"/>
              <a:ext cx="1231500" cy="114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1</a:t>
              </a:r>
              <a:endParaRPr sz="1400" b="0" i="0" u="none" strike="noStrike" cap="none">
                <a:solidFill>
                  <a:srgbClr val="000000"/>
                </a:solidFill>
                <a:latin typeface="Arial"/>
                <a:ea typeface="Arial"/>
                <a:cs typeface="Arial"/>
                <a:sym typeface="Arial"/>
              </a:endParaRPr>
            </a:p>
          </p:txBody>
        </p:sp>
        <p:sp>
          <p:nvSpPr>
            <p:cNvPr id="422" name="Google Shape;422;p27"/>
            <p:cNvSpPr txBox="1"/>
            <p:nvPr/>
          </p:nvSpPr>
          <p:spPr>
            <a:xfrm>
              <a:off x="8287793" y="2300622"/>
              <a:ext cx="1147200" cy="1401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900" b="0" i="1" u="none" strike="noStrike" cap="none">
                  <a:solidFill>
                    <a:srgbClr val="002D62"/>
                  </a:solidFill>
                  <a:latin typeface="Arial"/>
                  <a:ea typeface="Arial"/>
                  <a:cs typeface="Arial"/>
                  <a:sym typeface="Arial"/>
                </a:rPr>
                <a:t>5</a:t>
              </a:r>
              <a:endParaRPr sz="1400" b="0" i="0" u="none" strike="noStrike" cap="none">
                <a:solidFill>
                  <a:srgbClr val="000000"/>
                </a:solidFill>
                <a:latin typeface="Arial"/>
                <a:ea typeface="Arial"/>
                <a:cs typeface="Arial"/>
                <a:sym typeface="Arial"/>
              </a:endParaRPr>
            </a:p>
          </p:txBody>
        </p:sp>
      </p:grpSp>
      <p:sp>
        <p:nvSpPr>
          <p:cNvPr id="423" name="Google Shape;423;p27"/>
          <p:cNvSpPr txBox="1"/>
          <p:nvPr/>
        </p:nvSpPr>
        <p:spPr>
          <a:xfrm>
            <a:off x="5080371" y="490138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Low potential </a:t>
            </a:r>
            <a:endParaRPr sz="800" i="0" u="none" strike="noStrike" cap="none">
              <a:solidFill>
                <a:srgbClr val="000000"/>
              </a:solidFill>
              <a:latin typeface="Open Sans"/>
              <a:ea typeface="Open Sans"/>
              <a:cs typeface="Open Sans"/>
              <a:sym typeface="Open Sans"/>
            </a:endParaRPr>
          </a:p>
        </p:txBody>
      </p:sp>
      <p:sp>
        <p:nvSpPr>
          <p:cNvPr id="424" name="Google Shape;424;p27"/>
          <p:cNvSpPr txBox="1"/>
          <p:nvPr/>
        </p:nvSpPr>
        <p:spPr>
          <a:xfrm>
            <a:off x="8017557" y="4901994"/>
            <a:ext cx="1079700" cy="100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800" i="1">
                <a:solidFill>
                  <a:srgbClr val="002D62"/>
                </a:solidFill>
                <a:latin typeface="Open Sans"/>
                <a:ea typeface="Open Sans"/>
                <a:cs typeface="Open Sans"/>
                <a:sym typeface="Open Sans"/>
              </a:rPr>
              <a:t>High potential</a:t>
            </a:r>
            <a:endParaRPr sz="800" i="0" u="none" strike="noStrike" cap="none">
              <a:solidFill>
                <a:srgbClr val="000000"/>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a:off x="413155" y="142505"/>
            <a:ext cx="8348100" cy="380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en-GB" sz="2000" dirty="0">
                <a:solidFill>
                  <a:srgbClr val="353E49"/>
                </a:solidFill>
              </a:rPr>
              <a:t>Overview of Strategic Planning Framework</a:t>
            </a:r>
            <a:endParaRPr sz="3600" dirty="0">
              <a:solidFill>
                <a:srgbClr val="353E49"/>
              </a:solidFill>
            </a:endParaRPr>
          </a:p>
        </p:txBody>
      </p:sp>
      <p:sp>
        <p:nvSpPr>
          <p:cNvPr id="81" name="Google Shape;81;p15"/>
          <p:cNvSpPr/>
          <p:nvPr/>
        </p:nvSpPr>
        <p:spPr>
          <a:xfrm>
            <a:off x="748858" y="623618"/>
            <a:ext cx="7629203" cy="916061"/>
          </a:xfrm>
          <a:prstGeom prst="roundRect">
            <a:avLst>
              <a:gd name="adj" fmla="val 16667"/>
            </a:avLst>
          </a:prstGeom>
          <a:solidFill>
            <a:schemeClr val="accent6">
              <a:lumMod val="5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GB" sz="700" b="1" i="0" u="none" strike="noStrike" cap="none" dirty="0">
                <a:solidFill>
                  <a:srgbClr val="FFFFFF"/>
                </a:solidFill>
                <a:latin typeface="Open Sans"/>
                <a:ea typeface="Open Sans"/>
                <a:cs typeface="Open Sans"/>
                <a:sym typeface="Open Sans"/>
              </a:rPr>
              <a:t>VISION </a:t>
            </a:r>
            <a:endParaRPr sz="900" b="1" i="0" u="none" strike="noStrike" cap="none" dirty="0">
              <a:solidFill>
                <a:srgbClr val="FFFFFF"/>
              </a:solidFill>
              <a:latin typeface="Open Sans"/>
              <a:ea typeface="Open Sans"/>
              <a:cs typeface="Open Sans"/>
              <a:sym typeface="Open Sans"/>
            </a:endParaRPr>
          </a:p>
          <a:p>
            <a:pPr algn="ctr" rtl="0" fontAlgn="base"/>
            <a:r>
              <a:rPr lang="en-AU" sz="800" i="1" dirty="0">
                <a:solidFill>
                  <a:schemeClr val="bg1"/>
                </a:solidFill>
                <a:effectLst/>
                <a:latin typeface="Calibri" panose="020F0502020204030204" pitchFamily="34" charset="0"/>
              </a:rPr>
              <a:t>Empowering Indigenous men, women, and youth.</a:t>
            </a:r>
            <a:r>
              <a:rPr lang="en-US" sz="800" i="1" dirty="0">
                <a:solidFill>
                  <a:schemeClr val="bg1"/>
                </a:solidFill>
                <a:effectLst/>
                <a:latin typeface="Calibri" panose="020F0502020204030204" pitchFamily="34" charset="0"/>
              </a:rPr>
              <a:t> </a:t>
            </a:r>
            <a:endParaRPr lang="en-US" sz="800" i="1" dirty="0">
              <a:solidFill>
                <a:schemeClr val="bg1"/>
              </a:solidFill>
              <a:effectLst/>
              <a:latin typeface="Segoe UI" panose="020B0502040204020203" pitchFamily="34" charset="0"/>
            </a:endParaRPr>
          </a:p>
          <a:p>
            <a:pPr algn="ctr" rtl="0" fontAlgn="base"/>
            <a:r>
              <a:rPr lang="en-AU" sz="800" i="1" dirty="0">
                <a:solidFill>
                  <a:schemeClr val="bg1"/>
                </a:solidFill>
                <a:effectLst/>
                <a:latin typeface="Calibri" panose="020F0502020204030204" pitchFamily="34" charset="0"/>
              </a:rPr>
              <a:t>Transforming their community, causing them to rise to their full potential and achieve their hopes and destiny.</a:t>
            </a:r>
            <a:r>
              <a:rPr lang="en-US" sz="800" i="1" dirty="0">
                <a:solidFill>
                  <a:schemeClr val="bg1"/>
                </a:solidFill>
                <a:effectLst/>
                <a:latin typeface="Calibri" panose="020F0502020204030204" pitchFamily="34" charset="0"/>
              </a:rPr>
              <a:t> </a:t>
            </a:r>
            <a:endParaRPr lang="en-US" sz="800" i="1" dirty="0">
              <a:solidFill>
                <a:schemeClr val="bg1"/>
              </a:solidFill>
              <a:effectLst/>
              <a:latin typeface="Segoe UI" panose="020B0502040204020203" pitchFamily="34" charset="0"/>
            </a:endParaRPr>
          </a:p>
          <a:p>
            <a:pPr marL="0" marR="0" lvl="0" indent="0" algn="ctr" rtl="0">
              <a:lnSpc>
                <a:spcPct val="100000"/>
              </a:lnSpc>
              <a:spcBef>
                <a:spcPts val="600"/>
              </a:spcBef>
              <a:spcAft>
                <a:spcPts val="0"/>
              </a:spcAft>
              <a:buClr>
                <a:srgbClr val="000000"/>
              </a:buClr>
              <a:buSzPts val="1200"/>
              <a:buFont typeface="Arial"/>
              <a:buNone/>
            </a:pPr>
            <a:r>
              <a:rPr lang="en-GB" sz="700" b="1" dirty="0">
                <a:solidFill>
                  <a:srgbClr val="FFFFFF"/>
                </a:solidFill>
                <a:latin typeface="Open Sans"/>
                <a:ea typeface="Open Sans"/>
                <a:cs typeface="Open Sans"/>
                <a:sym typeface="Open Sans"/>
              </a:rPr>
              <a:t>MISSION</a:t>
            </a:r>
            <a:br>
              <a:rPr lang="en-GB" sz="700" b="1" i="0" u="none" strike="noStrike" cap="none" dirty="0">
                <a:solidFill>
                  <a:srgbClr val="FFFFFF"/>
                </a:solidFill>
                <a:latin typeface="Open Sans"/>
                <a:ea typeface="Open Sans"/>
                <a:cs typeface="Open Sans"/>
                <a:sym typeface="Open Sans"/>
              </a:rPr>
            </a:br>
            <a:r>
              <a:rPr lang="en-US" sz="800" i="1" dirty="0">
                <a:solidFill>
                  <a:schemeClr val="bg1"/>
                </a:solidFill>
                <a:effectLst/>
                <a:latin typeface="Calibri" panose="020F0502020204030204" pitchFamily="34" charset="0"/>
              </a:rPr>
              <a:t>Nintiringanyi is a </a:t>
            </a:r>
            <a:r>
              <a:rPr lang="en-US" sz="800" i="1" dirty="0" err="1">
                <a:solidFill>
                  <a:schemeClr val="bg1"/>
                </a:solidFill>
                <a:effectLst/>
                <a:latin typeface="Calibri" panose="020F0502020204030204" pitchFamily="34" charset="0"/>
              </a:rPr>
              <a:t>centre</a:t>
            </a:r>
            <a:r>
              <a:rPr lang="en-US" sz="800" i="1" dirty="0">
                <a:solidFill>
                  <a:schemeClr val="bg1"/>
                </a:solidFill>
                <a:effectLst/>
                <a:latin typeface="Calibri" panose="020F0502020204030204" pitchFamily="34" charset="0"/>
              </a:rPr>
              <a:t> of excellence and integrity for Indigenous men, women, youth and communities. Fostering personal growth, life skills, and network opportunities. Endeavoring to mentor through: character development; pathways of training; employment; and a healthy lifestyle</a:t>
            </a:r>
            <a:r>
              <a:rPr lang="en-US" sz="800" i="1" dirty="0">
                <a:solidFill>
                  <a:schemeClr val="bg1"/>
                </a:solidFill>
                <a:latin typeface="Calibri" panose="020F0502020204030204" pitchFamily="34" charset="0"/>
              </a:rPr>
              <a:t>, t</a:t>
            </a:r>
            <a:r>
              <a:rPr lang="en-US" sz="800" i="1" dirty="0">
                <a:solidFill>
                  <a:schemeClr val="bg1"/>
                </a:solidFill>
                <a:effectLst/>
                <a:latin typeface="Calibri" panose="020F0502020204030204" pitchFamily="34" charset="0"/>
              </a:rPr>
              <a:t>o achieve their hopes and fulfill their destiny.</a:t>
            </a:r>
            <a:endParaRPr sz="900" i="0" u="none" strike="noStrike" cap="none" dirty="0">
              <a:solidFill>
                <a:srgbClr val="FFFFFF"/>
              </a:solidFill>
              <a:latin typeface="Open Sans"/>
              <a:ea typeface="Open Sans"/>
              <a:cs typeface="Open Sans"/>
              <a:sym typeface="Open Sans"/>
            </a:endParaRPr>
          </a:p>
        </p:txBody>
      </p:sp>
      <p:sp>
        <p:nvSpPr>
          <p:cNvPr id="82" name="Google Shape;82;p15"/>
          <p:cNvSpPr/>
          <p:nvPr/>
        </p:nvSpPr>
        <p:spPr>
          <a:xfrm>
            <a:off x="775851" y="2852102"/>
            <a:ext cx="2392200" cy="1134000"/>
          </a:xfrm>
          <a:prstGeom prst="roundRect">
            <a:avLst>
              <a:gd name="adj" fmla="val 16667"/>
            </a:avLst>
          </a:prstGeom>
          <a:solidFill>
            <a:schemeClr val="accent6">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400" b="1" i="0" u="none" strike="noStrike" cap="none">
                <a:solidFill>
                  <a:srgbClr val="FFFFFF"/>
                </a:solidFill>
                <a:latin typeface="Open Sans"/>
                <a:ea typeface="Open Sans"/>
                <a:cs typeface="Open Sans"/>
                <a:sym typeface="Open Sans"/>
              </a:rPr>
              <a:t>Is there strategic alignment?</a:t>
            </a:r>
            <a:endParaRPr sz="1400" b="0" i="0" u="none" strike="noStrike" cap="none">
              <a:solidFill>
                <a:srgbClr val="000000"/>
              </a:solidFill>
              <a:latin typeface="Open Sans"/>
              <a:ea typeface="Open Sans"/>
              <a:cs typeface="Open Sans"/>
              <a:sym typeface="Open Sans"/>
            </a:endParaRPr>
          </a:p>
        </p:txBody>
      </p:sp>
      <p:sp>
        <p:nvSpPr>
          <p:cNvPr id="83" name="Google Shape;83;p15"/>
          <p:cNvSpPr/>
          <p:nvPr/>
        </p:nvSpPr>
        <p:spPr>
          <a:xfrm>
            <a:off x="3391316" y="2852102"/>
            <a:ext cx="2392200" cy="1134000"/>
          </a:xfrm>
          <a:prstGeom prst="roundRect">
            <a:avLst>
              <a:gd name="adj" fmla="val 16667"/>
            </a:avLst>
          </a:prstGeom>
          <a:solidFill>
            <a:schemeClr val="accent6">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400" b="1" i="0" u="none" strike="noStrike" cap="none">
                <a:solidFill>
                  <a:srgbClr val="FFFFFF"/>
                </a:solidFill>
                <a:latin typeface="Open Sans"/>
                <a:ea typeface="Open Sans"/>
                <a:cs typeface="Open Sans"/>
                <a:sym typeface="Open Sans"/>
              </a:rPr>
              <a:t>Can we have impact?</a:t>
            </a:r>
            <a:endParaRPr sz="1400" b="0" i="0" u="none" strike="noStrike" cap="none">
              <a:solidFill>
                <a:srgbClr val="000000"/>
              </a:solidFill>
              <a:latin typeface="Open Sans"/>
              <a:ea typeface="Open Sans"/>
              <a:cs typeface="Open Sans"/>
              <a:sym typeface="Open Sans"/>
            </a:endParaRPr>
          </a:p>
        </p:txBody>
      </p:sp>
      <p:sp>
        <p:nvSpPr>
          <p:cNvPr id="84" name="Google Shape;84;p15"/>
          <p:cNvSpPr/>
          <p:nvPr/>
        </p:nvSpPr>
        <p:spPr>
          <a:xfrm>
            <a:off x="5953852" y="2845484"/>
            <a:ext cx="2392200" cy="1134000"/>
          </a:xfrm>
          <a:prstGeom prst="roundRect">
            <a:avLst>
              <a:gd name="adj" fmla="val 16667"/>
            </a:avLst>
          </a:prstGeom>
          <a:solidFill>
            <a:schemeClr val="accent6">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400" b="1" i="0" u="none" strike="noStrike" cap="none">
                <a:solidFill>
                  <a:srgbClr val="FFFFFF"/>
                </a:solidFill>
                <a:latin typeface="Open Sans"/>
                <a:ea typeface="Open Sans"/>
                <a:cs typeface="Open Sans"/>
                <a:sym typeface="Open Sans"/>
              </a:rPr>
              <a:t>Can we play a key role?</a:t>
            </a:r>
            <a:endParaRPr sz="1400" b="1" i="0" u="none" strike="noStrike" cap="none">
              <a:solidFill>
                <a:srgbClr val="FFFFFF"/>
              </a:solidFill>
              <a:latin typeface="Open Sans"/>
              <a:ea typeface="Open Sans"/>
              <a:cs typeface="Open Sans"/>
              <a:sym typeface="Open Sans"/>
            </a:endParaRPr>
          </a:p>
        </p:txBody>
      </p:sp>
      <p:sp>
        <p:nvSpPr>
          <p:cNvPr id="85" name="Google Shape;85;p15"/>
          <p:cNvSpPr/>
          <p:nvPr/>
        </p:nvSpPr>
        <p:spPr>
          <a:xfrm>
            <a:off x="748859" y="2619023"/>
            <a:ext cx="7649700" cy="164400"/>
          </a:xfrm>
          <a:prstGeom prst="roundRect">
            <a:avLst>
              <a:gd name="adj" fmla="val 16667"/>
            </a:avLst>
          </a:prstGeom>
          <a:solidFill>
            <a:schemeClr val="accent6">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GB" sz="800" b="1" i="0" u="none" strike="noStrike" cap="none">
                <a:solidFill>
                  <a:srgbClr val="FFFFFF"/>
                </a:solidFill>
                <a:latin typeface="Open Sans"/>
                <a:ea typeface="Open Sans"/>
                <a:cs typeface="Open Sans"/>
                <a:sym typeface="Open Sans"/>
              </a:rPr>
              <a:t>ACTION FRAMEWORK</a:t>
            </a:r>
            <a:endParaRPr sz="800" b="0" i="0" u="none" strike="noStrike" cap="none">
              <a:solidFill>
                <a:srgbClr val="000000"/>
              </a:solidFill>
              <a:latin typeface="Open Sans"/>
              <a:ea typeface="Open Sans"/>
              <a:cs typeface="Open Sans"/>
              <a:sym typeface="Open Sans"/>
            </a:endParaRPr>
          </a:p>
        </p:txBody>
      </p:sp>
      <p:sp>
        <p:nvSpPr>
          <p:cNvPr id="86" name="Google Shape;86;p15"/>
          <p:cNvSpPr/>
          <p:nvPr/>
        </p:nvSpPr>
        <p:spPr>
          <a:xfrm>
            <a:off x="762355" y="4095183"/>
            <a:ext cx="7649700" cy="164400"/>
          </a:xfrm>
          <a:prstGeom prst="roundRect">
            <a:avLst>
              <a:gd name="adj" fmla="val 16667"/>
            </a:avLst>
          </a:prstGeom>
          <a:solidFill>
            <a:schemeClr val="accent6">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GB" sz="800" b="1" i="0" u="none" strike="noStrike" cap="none">
                <a:solidFill>
                  <a:schemeClr val="bg2"/>
                </a:solidFill>
                <a:latin typeface="Open Sans"/>
                <a:ea typeface="Open Sans"/>
                <a:cs typeface="Open Sans"/>
                <a:sym typeface="Open Sans"/>
              </a:rPr>
              <a:t>CAPABILITIES</a:t>
            </a:r>
            <a:endParaRPr sz="800" b="0" i="0" u="none" strike="noStrike" cap="none">
              <a:solidFill>
                <a:schemeClr val="bg2"/>
              </a:solidFill>
              <a:latin typeface="Open Sans"/>
              <a:ea typeface="Open Sans"/>
              <a:cs typeface="Open Sans"/>
              <a:sym typeface="Open Sans"/>
            </a:endParaRPr>
          </a:p>
        </p:txBody>
      </p:sp>
      <p:sp>
        <p:nvSpPr>
          <p:cNvPr id="87" name="Google Shape;87;p15"/>
          <p:cNvSpPr/>
          <p:nvPr/>
        </p:nvSpPr>
        <p:spPr>
          <a:xfrm>
            <a:off x="755362" y="1682529"/>
            <a:ext cx="7649700" cy="164400"/>
          </a:xfrm>
          <a:prstGeom prst="roundRect">
            <a:avLst>
              <a:gd name="adj" fmla="val 16667"/>
            </a:avLst>
          </a:prstGeom>
          <a:solidFill>
            <a:schemeClr val="accent6">
              <a:lumMod val="40000"/>
              <a:lumOff val="6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a:solidFill>
                  <a:srgbClr val="353E49"/>
                </a:solidFill>
                <a:latin typeface="Open Sans"/>
                <a:ea typeface="Open Sans"/>
                <a:cs typeface="Open Sans"/>
                <a:sym typeface="Open Sans"/>
              </a:rPr>
              <a:t>KEY</a:t>
            </a:r>
            <a:r>
              <a:rPr lang="en-GB" sz="800" b="1" i="0" u="none" strike="noStrike" cap="none">
                <a:solidFill>
                  <a:srgbClr val="353E49"/>
                </a:solidFill>
                <a:latin typeface="Open Sans"/>
                <a:ea typeface="Open Sans"/>
                <a:cs typeface="Open Sans"/>
                <a:sym typeface="Open Sans"/>
              </a:rPr>
              <a:t> ROLES</a:t>
            </a:r>
            <a:endParaRPr sz="800" b="0" i="0" u="none" strike="noStrike" cap="none">
              <a:solidFill>
                <a:srgbClr val="353E49"/>
              </a:solidFill>
              <a:latin typeface="Open Sans"/>
              <a:ea typeface="Open Sans"/>
              <a:cs typeface="Open Sans"/>
              <a:sym typeface="Open Sans"/>
            </a:endParaRPr>
          </a:p>
        </p:txBody>
      </p:sp>
      <p:sp>
        <p:nvSpPr>
          <p:cNvPr id="88" name="Google Shape;88;p15"/>
          <p:cNvSpPr/>
          <p:nvPr/>
        </p:nvSpPr>
        <p:spPr>
          <a:xfrm>
            <a:off x="728362" y="1957042"/>
            <a:ext cx="912300" cy="551400"/>
          </a:xfrm>
          <a:prstGeom prst="roundRect">
            <a:avLst>
              <a:gd name="adj" fmla="val 16667"/>
            </a:avLst>
          </a:prstGeom>
          <a:solidFill>
            <a:schemeClr val="accent6">
              <a:lumMod val="40000"/>
              <a:lumOff val="6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dirty="0">
                <a:solidFill>
                  <a:srgbClr val="353E49"/>
                </a:solidFill>
                <a:latin typeface="Open Sans"/>
                <a:ea typeface="Open Sans"/>
                <a:cs typeface="Open Sans"/>
                <a:sym typeface="Open Sans"/>
              </a:rPr>
              <a:t>Support</a:t>
            </a:r>
            <a:endParaRPr sz="800" b="0" i="0" u="none" strike="noStrike" cap="none" dirty="0">
              <a:solidFill>
                <a:srgbClr val="353E49"/>
              </a:solidFill>
              <a:latin typeface="Open Sans"/>
              <a:ea typeface="Open Sans"/>
              <a:cs typeface="Open Sans"/>
              <a:sym typeface="Open Sans"/>
            </a:endParaRPr>
          </a:p>
        </p:txBody>
      </p:sp>
      <p:sp>
        <p:nvSpPr>
          <p:cNvPr id="89" name="Google Shape;89;p15"/>
          <p:cNvSpPr/>
          <p:nvPr/>
        </p:nvSpPr>
        <p:spPr>
          <a:xfrm>
            <a:off x="4820214" y="1957042"/>
            <a:ext cx="912300" cy="551400"/>
          </a:xfrm>
          <a:prstGeom prst="roundRect">
            <a:avLst>
              <a:gd name="adj" fmla="val 16667"/>
            </a:avLst>
          </a:prstGeom>
          <a:solidFill>
            <a:schemeClr val="accent6">
              <a:lumMod val="40000"/>
              <a:lumOff val="6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dirty="0">
                <a:solidFill>
                  <a:srgbClr val="353E49"/>
                </a:solidFill>
                <a:latin typeface="Open Sans"/>
                <a:ea typeface="Open Sans"/>
                <a:cs typeface="Open Sans"/>
                <a:sym typeface="Open Sans"/>
              </a:rPr>
              <a:t>Mentoring</a:t>
            </a:r>
            <a:endParaRPr sz="800" b="0" i="0" u="none" strike="noStrike" cap="none" dirty="0">
              <a:solidFill>
                <a:srgbClr val="353E49"/>
              </a:solidFill>
              <a:latin typeface="Open Sans"/>
              <a:ea typeface="Open Sans"/>
              <a:cs typeface="Open Sans"/>
              <a:sym typeface="Open Sans"/>
            </a:endParaRPr>
          </a:p>
        </p:txBody>
      </p:sp>
      <p:sp>
        <p:nvSpPr>
          <p:cNvPr id="90" name="Google Shape;90;p15"/>
          <p:cNvSpPr/>
          <p:nvPr/>
        </p:nvSpPr>
        <p:spPr>
          <a:xfrm>
            <a:off x="6172825" y="1957042"/>
            <a:ext cx="912300" cy="551400"/>
          </a:xfrm>
          <a:prstGeom prst="roundRect">
            <a:avLst>
              <a:gd name="adj" fmla="val 16667"/>
            </a:avLst>
          </a:prstGeom>
          <a:solidFill>
            <a:schemeClr val="accent6">
              <a:lumMod val="40000"/>
              <a:lumOff val="6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dirty="0">
                <a:solidFill>
                  <a:srgbClr val="353E49"/>
                </a:solidFill>
                <a:latin typeface="Open Sans"/>
                <a:ea typeface="Open Sans"/>
                <a:cs typeface="Open Sans"/>
                <a:sym typeface="Open Sans"/>
              </a:rPr>
              <a:t>Media &amp; The Arts</a:t>
            </a:r>
            <a:endParaRPr sz="800" b="1" i="0" u="none" strike="noStrike" cap="none" dirty="0">
              <a:solidFill>
                <a:srgbClr val="353E49"/>
              </a:solidFill>
              <a:latin typeface="Open Sans"/>
              <a:ea typeface="Open Sans"/>
              <a:cs typeface="Open Sans"/>
              <a:sym typeface="Open Sans"/>
            </a:endParaRPr>
          </a:p>
        </p:txBody>
      </p:sp>
      <p:sp>
        <p:nvSpPr>
          <p:cNvPr id="91" name="Google Shape;91;p15"/>
          <p:cNvSpPr/>
          <p:nvPr/>
        </p:nvSpPr>
        <p:spPr>
          <a:xfrm>
            <a:off x="2083262" y="1957042"/>
            <a:ext cx="912300" cy="551400"/>
          </a:xfrm>
          <a:prstGeom prst="roundRect">
            <a:avLst>
              <a:gd name="adj" fmla="val 16667"/>
            </a:avLst>
          </a:prstGeom>
          <a:solidFill>
            <a:schemeClr val="accent6">
              <a:lumMod val="40000"/>
              <a:lumOff val="6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dirty="0">
                <a:solidFill>
                  <a:srgbClr val="353E49"/>
                </a:solidFill>
                <a:latin typeface="Open Sans"/>
                <a:ea typeface="Open Sans"/>
                <a:cs typeface="Open Sans"/>
                <a:sym typeface="Open Sans"/>
              </a:rPr>
              <a:t>Initiative programs</a:t>
            </a:r>
            <a:endParaRPr sz="800" b="0" i="0" u="none" strike="noStrike" cap="none" dirty="0">
              <a:solidFill>
                <a:srgbClr val="353E49"/>
              </a:solidFill>
              <a:latin typeface="Open Sans"/>
              <a:ea typeface="Open Sans"/>
              <a:cs typeface="Open Sans"/>
              <a:sym typeface="Open Sans"/>
            </a:endParaRPr>
          </a:p>
        </p:txBody>
      </p:sp>
      <p:sp>
        <p:nvSpPr>
          <p:cNvPr id="92" name="Google Shape;92;p15"/>
          <p:cNvSpPr/>
          <p:nvPr/>
        </p:nvSpPr>
        <p:spPr>
          <a:xfrm>
            <a:off x="3444360" y="1957042"/>
            <a:ext cx="912300" cy="551400"/>
          </a:xfrm>
          <a:prstGeom prst="roundRect">
            <a:avLst>
              <a:gd name="adj" fmla="val 16667"/>
            </a:avLst>
          </a:prstGeom>
          <a:solidFill>
            <a:schemeClr val="accent6">
              <a:lumMod val="40000"/>
              <a:lumOff val="6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dirty="0">
                <a:solidFill>
                  <a:srgbClr val="353E49"/>
                </a:solidFill>
                <a:latin typeface="Open Sans"/>
                <a:ea typeface="Open Sans"/>
                <a:cs typeface="Open Sans"/>
                <a:sym typeface="Open Sans"/>
              </a:rPr>
              <a:t>Business Initiative’s</a:t>
            </a:r>
            <a:endParaRPr sz="800" b="0" i="0" u="none" strike="noStrike" cap="none" dirty="0">
              <a:solidFill>
                <a:srgbClr val="353E49"/>
              </a:solidFill>
              <a:latin typeface="Open Sans"/>
              <a:ea typeface="Open Sans"/>
              <a:cs typeface="Open Sans"/>
              <a:sym typeface="Open Sans"/>
            </a:endParaRPr>
          </a:p>
        </p:txBody>
      </p:sp>
      <p:sp>
        <p:nvSpPr>
          <p:cNvPr id="93" name="Google Shape;93;p15"/>
          <p:cNvSpPr/>
          <p:nvPr/>
        </p:nvSpPr>
        <p:spPr>
          <a:xfrm>
            <a:off x="7482902" y="1947642"/>
            <a:ext cx="912300" cy="551400"/>
          </a:xfrm>
          <a:prstGeom prst="roundRect">
            <a:avLst>
              <a:gd name="adj" fmla="val 16667"/>
            </a:avLst>
          </a:prstGeom>
          <a:solidFill>
            <a:schemeClr val="accent6">
              <a:lumMod val="40000"/>
              <a:lumOff val="6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i="0" u="none" strike="noStrike" cap="none" dirty="0">
                <a:solidFill>
                  <a:srgbClr val="353E49"/>
                </a:solidFill>
                <a:latin typeface="Open Sans"/>
                <a:ea typeface="Open Sans"/>
                <a:cs typeface="Open Sans"/>
                <a:sym typeface="Open Sans"/>
              </a:rPr>
              <a:t>Brokerage</a:t>
            </a:r>
            <a:endParaRPr sz="800" b="1" i="0" u="none" strike="noStrike" cap="none" dirty="0">
              <a:solidFill>
                <a:srgbClr val="353E49"/>
              </a:solidFill>
              <a:latin typeface="Open Sans"/>
              <a:ea typeface="Open Sans"/>
              <a:cs typeface="Open Sans"/>
              <a:sym typeface="Open Sans"/>
            </a:endParaRPr>
          </a:p>
        </p:txBody>
      </p:sp>
      <p:sp>
        <p:nvSpPr>
          <p:cNvPr id="2" name="Google Shape;457;p30">
            <a:extLst>
              <a:ext uri="{FF2B5EF4-FFF2-40B4-BE49-F238E27FC236}">
                <a16:creationId xmlns:a16="http://schemas.microsoft.com/office/drawing/2014/main" id="{500A4CA4-16D9-BCD9-4344-8755EFB54677}"/>
              </a:ext>
            </a:extLst>
          </p:cNvPr>
          <p:cNvSpPr/>
          <p:nvPr/>
        </p:nvSpPr>
        <p:spPr>
          <a:xfrm>
            <a:off x="775851" y="4342700"/>
            <a:ext cx="1089507" cy="483299"/>
          </a:xfrm>
          <a:prstGeom prst="roundRect">
            <a:avLst>
              <a:gd name="adj" fmla="val 16667"/>
            </a:avLst>
          </a:prstGeom>
          <a:solidFill>
            <a:schemeClr val="accent6">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US" sz="1000" b="1" i="0" u="none" strike="noStrike" cap="none" dirty="0">
                <a:solidFill>
                  <a:schemeClr val="bg2"/>
                </a:solidFill>
                <a:latin typeface="Open Sans"/>
                <a:ea typeface="Open Sans"/>
                <a:cs typeface="Open Sans"/>
                <a:sym typeface="Open Sans"/>
              </a:rPr>
              <a:t>Building/Land</a:t>
            </a:r>
            <a:endParaRPr sz="1000" b="1" i="0" u="none" strike="noStrike" cap="none" dirty="0">
              <a:solidFill>
                <a:schemeClr val="bg2"/>
              </a:solidFill>
              <a:latin typeface="Open Sans"/>
              <a:ea typeface="Open Sans"/>
              <a:cs typeface="Open Sans"/>
              <a:sym typeface="Open Sans"/>
            </a:endParaRPr>
          </a:p>
        </p:txBody>
      </p:sp>
      <p:sp>
        <p:nvSpPr>
          <p:cNvPr id="3" name="Google Shape;450;p30">
            <a:extLst>
              <a:ext uri="{FF2B5EF4-FFF2-40B4-BE49-F238E27FC236}">
                <a16:creationId xmlns:a16="http://schemas.microsoft.com/office/drawing/2014/main" id="{CB8DBFB2-479C-395C-1256-768280E06397}"/>
              </a:ext>
            </a:extLst>
          </p:cNvPr>
          <p:cNvSpPr/>
          <p:nvPr/>
        </p:nvSpPr>
        <p:spPr>
          <a:xfrm>
            <a:off x="1928322" y="4342701"/>
            <a:ext cx="1214400" cy="483300"/>
          </a:xfrm>
          <a:prstGeom prst="roundRect">
            <a:avLst>
              <a:gd name="adj" fmla="val 16667"/>
            </a:avLst>
          </a:prstGeom>
          <a:solidFill>
            <a:schemeClr val="accent6">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1000" b="1" dirty="0">
                <a:solidFill>
                  <a:schemeClr val="bg2"/>
                </a:solidFill>
                <a:latin typeface="Open Sans"/>
                <a:ea typeface="Open Sans"/>
                <a:cs typeface="Open Sans"/>
                <a:sym typeface="Open Sans"/>
              </a:rPr>
              <a:t>Resources</a:t>
            </a:r>
            <a:endParaRPr sz="1400" b="0" i="0" u="none" strike="noStrike" cap="none" dirty="0">
              <a:solidFill>
                <a:schemeClr val="bg2"/>
              </a:solidFill>
              <a:latin typeface="Open Sans"/>
              <a:ea typeface="Open Sans"/>
              <a:cs typeface="Open Sans"/>
              <a:sym typeface="Open Sans"/>
            </a:endParaRPr>
          </a:p>
        </p:txBody>
      </p:sp>
      <p:sp>
        <p:nvSpPr>
          <p:cNvPr id="4" name="Google Shape;453;p30">
            <a:extLst>
              <a:ext uri="{FF2B5EF4-FFF2-40B4-BE49-F238E27FC236}">
                <a16:creationId xmlns:a16="http://schemas.microsoft.com/office/drawing/2014/main" id="{321797C5-833D-13E9-65A1-8A61AABD9D92}"/>
              </a:ext>
            </a:extLst>
          </p:cNvPr>
          <p:cNvSpPr/>
          <p:nvPr/>
        </p:nvSpPr>
        <p:spPr>
          <a:xfrm>
            <a:off x="3202060" y="4342701"/>
            <a:ext cx="1214400" cy="483300"/>
          </a:xfrm>
          <a:prstGeom prst="roundRect">
            <a:avLst>
              <a:gd name="adj" fmla="val 16667"/>
            </a:avLst>
          </a:prstGeom>
          <a:solidFill>
            <a:schemeClr val="accent6">
              <a:lumMod val="60000"/>
              <a:lumOff val="40000"/>
            </a:schemeClr>
          </a:solidFill>
          <a:ln>
            <a:noFill/>
          </a:ln>
        </p:spPr>
        <p:txBody>
          <a:bodyPr spcFirstLastPara="1" wrap="square" lIns="36000" tIns="36000" rIns="36000" bIns="36000" anchor="ctr" anchorCtr="0">
            <a:noAutofit/>
          </a:bodyPr>
          <a:lstStyle/>
          <a:p>
            <a:pPr marL="0" lvl="0" indent="0" algn="ctr" rtl="0">
              <a:spcBef>
                <a:spcPts val="0"/>
              </a:spcBef>
              <a:spcAft>
                <a:spcPts val="0"/>
              </a:spcAft>
              <a:buClr>
                <a:schemeClr val="lt1"/>
              </a:buClr>
              <a:buSzPts val="1000"/>
              <a:buFont typeface="Arial"/>
              <a:buNone/>
            </a:pPr>
            <a:r>
              <a:rPr lang="en-GB" sz="800" b="1" dirty="0">
                <a:solidFill>
                  <a:schemeClr val="bg2"/>
                </a:solidFill>
                <a:latin typeface="Open Sans"/>
                <a:ea typeface="Open Sans"/>
                <a:cs typeface="Open Sans"/>
                <a:sym typeface="Open Sans"/>
              </a:rPr>
              <a:t>Legacy, History &amp; Integrity</a:t>
            </a:r>
            <a:endParaRPr sz="1100" b="0" i="0" u="none" strike="noStrike" cap="none" dirty="0">
              <a:solidFill>
                <a:schemeClr val="bg2"/>
              </a:solidFill>
              <a:latin typeface="Open Sans"/>
              <a:ea typeface="Open Sans"/>
              <a:cs typeface="Open Sans"/>
              <a:sym typeface="Open Sans"/>
            </a:endParaRPr>
          </a:p>
        </p:txBody>
      </p:sp>
      <p:sp>
        <p:nvSpPr>
          <p:cNvPr id="5" name="Google Shape;448;p30">
            <a:extLst>
              <a:ext uri="{FF2B5EF4-FFF2-40B4-BE49-F238E27FC236}">
                <a16:creationId xmlns:a16="http://schemas.microsoft.com/office/drawing/2014/main" id="{CA05516F-8462-44B5-1F6C-85974BEC852C}"/>
              </a:ext>
            </a:extLst>
          </p:cNvPr>
          <p:cNvSpPr/>
          <p:nvPr/>
        </p:nvSpPr>
        <p:spPr>
          <a:xfrm>
            <a:off x="4479424" y="4345447"/>
            <a:ext cx="1214400" cy="483300"/>
          </a:xfrm>
          <a:prstGeom prst="roundRect">
            <a:avLst>
              <a:gd name="adj" fmla="val 16667"/>
            </a:avLst>
          </a:prstGeom>
          <a:solidFill>
            <a:schemeClr val="accent6">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900" b="1" dirty="0">
                <a:solidFill>
                  <a:schemeClr val="bg2"/>
                </a:solidFill>
                <a:latin typeface="Open Sans"/>
                <a:ea typeface="Open Sans"/>
                <a:cs typeface="Open Sans"/>
                <a:sym typeface="Open Sans"/>
              </a:rPr>
              <a:t>Network/Partners</a:t>
            </a:r>
            <a:endParaRPr sz="1200" b="0" i="0" u="none" strike="noStrike" cap="none" dirty="0">
              <a:solidFill>
                <a:schemeClr val="bg2"/>
              </a:solidFill>
              <a:latin typeface="Open Sans"/>
              <a:ea typeface="Open Sans"/>
              <a:cs typeface="Open Sans"/>
              <a:sym typeface="Open Sans"/>
            </a:endParaRPr>
          </a:p>
        </p:txBody>
      </p:sp>
      <p:sp>
        <p:nvSpPr>
          <p:cNvPr id="6" name="Google Shape;448;p30">
            <a:extLst>
              <a:ext uri="{FF2B5EF4-FFF2-40B4-BE49-F238E27FC236}">
                <a16:creationId xmlns:a16="http://schemas.microsoft.com/office/drawing/2014/main" id="{472B99A1-ABD6-739E-48F5-A139275BB1BD}"/>
              </a:ext>
            </a:extLst>
          </p:cNvPr>
          <p:cNvSpPr/>
          <p:nvPr/>
        </p:nvSpPr>
        <p:spPr>
          <a:xfrm>
            <a:off x="5768300" y="4342701"/>
            <a:ext cx="1214400" cy="483300"/>
          </a:xfrm>
          <a:prstGeom prst="roundRect">
            <a:avLst>
              <a:gd name="adj" fmla="val 16667"/>
            </a:avLst>
          </a:prstGeom>
          <a:solidFill>
            <a:schemeClr val="accent6">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900" b="1" dirty="0">
                <a:solidFill>
                  <a:schemeClr val="bg2"/>
                </a:solidFill>
                <a:latin typeface="Open Sans"/>
                <a:ea typeface="Open Sans"/>
                <a:cs typeface="Open Sans"/>
                <a:sym typeface="Open Sans"/>
              </a:rPr>
              <a:t>Management &amp; Staff</a:t>
            </a:r>
            <a:endParaRPr sz="1200" b="0" i="0" u="none" strike="noStrike" cap="none" dirty="0">
              <a:solidFill>
                <a:schemeClr val="bg2"/>
              </a:solidFill>
              <a:latin typeface="Open Sans"/>
              <a:ea typeface="Open Sans"/>
              <a:cs typeface="Open Sans"/>
              <a:sym typeface="Open Sans"/>
            </a:endParaRPr>
          </a:p>
        </p:txBody>
      </p:sp>
      <p:sp>
        <p:nvSpPr>
          <p:cNvPr id="7" name="Google Shape;450;p30">
            <a:extLst>
              <a:ext uri="{FF2B5EF4-FFF2-40B4-BE49-F238E27FC236}">
                <a16:creationId xmlns:a16="http://schemas.microsoft.com/office/drawing/2014/main" id="{7DB3CC42-0892-3D35-046B-99C80088B927}"/>
              </a:ext>
            </a:extLst>
          </p:cNvPr>
          <p:cNvSpPr/>
          <p:nvPr/>
        </p:nvSpPr>
        <p:spPr>
          <a:xfrm>
            <a:off x="7131652" y="4342701"/>
            <a:ext cx="1214400" cy="483300"/>
          </a:xfrm>
          <a:prstGeom prst="roundRect">
            <a:avLst>
              <a:gd name="adj" fmla="val 16667"/>
            </a:avLst>
          </a:prstGeom>
          <a:solidFill>
            <a:schemeClr val="accent6">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1000" b="1" i="0" u="none" strike="noStrike" cap="none" dirty="0">
                <a:solidFill>
                  <a:schemeClr val="bg2"/>
                </a:solidFill>
                <a:latin typeface="Open Sans"/>
                <a:ea typeface="Open Sans"/>
                <a:cs typeface="Open Sans"/>
                <a:sym typeface="Open Sans"/>
              </a:rPr>
              <a:t>Programs</a:t>
            </a:r>
            <a:endParaRPr sz="1400" b="0" i="0" u="none" strike="noStrike" cap="none" dirty="0">
              <a:solidFill>
                <a:schemeClr val="bg2"/>
              </a:solidFill>
              <a:latin typeface="Open Sans"/>
              <a:ea typeface="Open Sans"/>
              <a:cs typeface="Open Sans"/>
              <a:sym typeface="Open Sans"/>
            </a:endParaRPr>
          </a:p>
        </p:txBody>
      </p:sp>
      <p:pic>
        <p:nvPicPr>
          <p:cNvPr id="12" name="Picture 11" descr="A logo with black text&#10;&#10;Description automatically generated">
            <a:extLst>
              <a:ext uri="{FF2B5EF4-FFF2-40B4-BE49-F238E27FC236}">
                <a16:creationId xmlns:a16="http://schemas.microsoft.com/office/drawing/2014/main" id="{EB028ADD-D72A-7878-E69E-3D7D2C41FCAD}"/>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28"/>
          <p:cNvSpPr txBox="1">
            <a:spLocks noGrp="1"/>
          </p:cNvSpPr>
          <p:nvPr>
            <p:ph type="title"/>
          </p:nvPr>
        </p:nvSpPr>
        <p:spPr>
          <a:xfrm>
            <a:off x="404678" y="290177"/>
            <a:ext cx="8348100" cy="635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en-GB" sz="2000" dirty="0">
                <a:solidFill>
                  <a:srgbClr val="353E49"/>
                </a:solidFill>
              </a:rPr>
              <a:t>How will the Action Framework work in practice?</a:t>
            </a:r>
            <a:endParaRPr sz="3600" dirty="0">
              <a:solidFill>
                <a:srgbClr val="353E49"/>
              </a:solidFill>
            </a:endParaRPr>
          </a:p>
        </p:txBody>
      </p:sp>
      <p:sp>
        <p:nvSpPr>
          <p:cNvPr id="430" name="Google Shape;430;p28"/>
          <p:cNvSpPr txBox="1"/>
          <p:nvPr/>
        </p:nvSpPr>
        <p:spPr>
          <a:xfrm>
            <a:off x="480300" y="2320175"/>
            <a:ext cx="8183400" cy="2708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300"/>
              <a:buFont typeface="Arial"/>
              <a:buNone/>
            </a:pPr>
            <a:r>
              <a:rPr lang="en-GB" sz="1300" b="0" i="0" u="none" strike="noStrike" cap="none">
                <a:solidFill>
                  <a:srgbClr val="000000"/>
                </a:solidFill>
                <a:latin typeface="Open Sans"/>
                <a:ea typeface="Open Sans"/>
                <a:cs typeface="Open Sans"/>
                <a:sym typeface="Open Sans"/>
              </a:rPr>
              <a:t>The Action Framework will guide decision-making at all levels of the organisation:</a:t>
            </a:r>
            <a:endParaRPr sz="1300" b="0" i="0" u="none" strike="noStrike" cap="none">
              <a:solidFill>
                <a:srgbClr val="000000"/>
              </a:solidFill>
              <a:latin typeface="Open Sans"/>
              <a:ea typeface="Open Sans"/>
              <a:cs typeface="Open Sans"/>
              <a:sym typeface="Open Sans"/>
            </a:endParaRPr>
          </a:p>
          <a:p>
            <a:pPr marL="360000" marR="0" lvl="0" indent="-263525" algn="l" rtl="0">
              <a:lnSpc>
                <a:spcPct val="115000"/>
              </a:lnSpc>
              <a:spcBef>
                <a:spcPts val="1000"/>
              </a:spcBef>
              <a:spcAft>
                <a:spcPts val="0"/>
              </a:spcAft>
              <a:buClr>
                <a:srgbClr val="000000"/>
              </a:buClr>
              <a:buSzPts val="1300"/>
              <a:buFont typeface="Open Sans"/>
              <a:buChar char="●"/>
            </a:pPr>
            <a:r>
              <a:rPr lang="en-GB" sz="1300" b="0" i="0" u="none" strike="noStrike" cap="none">
                <a:solidFill>
                  <a:schemeClr val="dk2"/>
                </a:solidFill>
                <a:latin typeface="Open Sans"/>
                <a:ea typeface="Open Sans"/>
                <a:cs typeface="Open Sans"/>
                <a:sym typeface="Open Sans"/>
              </a:rPr>
              <a:t>At a </a:t>
            </a:r>
            <a:r>
              <a:rPr lang="en-GB" sz="1300" b="1" i="0" u="none" strike="noStrike" cap="none">
                <a:solidFill>
                  <a:schemeClr val="dk2"/>
                </a:solidFill>
                <a:latin typeface="Open Sans"/>
                <a:ea typeface="Open Sans"/>
                <a:cs typeface="Open Sans"/>
                <a:sym typeface="Open Sans"/>
              </a:rPr>
              <a:t>board</a:t>
            </a:r>
            <a:r>
              <a:rPr lang="en-GB" sz="1300" b="0" i="0" u="none" strike="noStrike" cap="none">
                <a:solidFill>
                  <a:schemeClr val="dk2"/>
                </a:solidFill>
                <a:latin typeface="Open Sans"/>
                <a:ea typeface="Open Sans"/>
                <a:cs typeface="Open Sans"/>
                <a:sym typeface="Open Sans"/>
              </a:rPr>
              <a:t> level to determine long-term priorities with significant commitment of organisational resources</a:t>
            </a:r>
            <a:endParaRPr sz="1300" b="0" i="0" u="none" strike="noStrike" cap="none">
              <a:solidFill>
                <a:schemeClr val="dk2"/>
              </a:solidFill>
              <a:latin typeface="Open Sans"/>
              <a:ea typeface="Open Sans"/>
              <a:cs typeface="Open Sans"/>
              <a:sym typeface="Open Sans"/>
            </a:endParaRPr>
          </a:p>
          <a:p>
            <a:pPr marL="360000" marR="0" lvl="0" indent="-263525" algn="l" rtl="0">
              <a:lnSpc>
                <a:spcPct val="115000"/>
              </a:lnSpc>
              <a:spcBef>
                <a:spcPts val="600"/>
              </a:spcBef>
              <a:spcAft>
                <a:spcPts val="0"/>
              </a:spcAft>
              <a:buClr>
                <a:schemeClr val="dk2"/>
              </a:buClr>
              <a:buSzPts val="1300"/>
              <a:buFont typeface="Open Sans"/>
              <a:buChar char="●"/>
            </a:pPr>
            <a:r>
              <a:rPr lang="en-GB" sz="1300" b="0" i="0" u="none" strike="noStrike" cap="none">
                <a:solidFill>
                  <a:schemeClr val="dk2"/>
                </a:solidFill>
                <a:latin typeface="Open Sans"/>
                <a:ea typeface="Open Sans"/>
                <a:cs typeface="Open Sans"/>
                <a:sym typeface="Open Sans"/>
              </a:rPr>
              <a:t>At an </a:t>
            </a:r>
            <a:r>
              <a:rPr lang="en-GB" sz="1300" b="1">
                <a:solidFill>
                  <a:schemeClr val="dk2"/>
                </a:solidFill>
                <a:latin typeface="Open Sans"/>
                <a:ea typeface="Open Sans"/>
                <a:cs typeface="Open Sans"/>
                <a:sym typeface="Open Sans"/>
              </a:rPr>
              <a:t>senior leadership</a:t>
            </a:r>
            <a:r>
              <a:rPr lang="en-GB" sz="1300" b="1" i="0" u="none" strike="noStrike" cap="none">
                <a:solidFill>
                  <a:schemeClr val="dk2"/>
                </a:solidFill>
                <a:latin typeface="Open Sans"/>
                <a:ea typeface="Open Sans"/>
                <a:cs typeface="Open Sans"/>
                <a:sym typeface="Open Sans"/>
              </a:rPr>
              <a:t> </a:t>
            </a:r>
            <a:r>
              <a:rPr lang="en-GB" sz="1300" b="0" i="0" u="none" strike="noStrike" cap="none">
                <a:solidFill>
                  <a:schemeClr val="dk2"/>
                </a:solidFill>
                <a:latin typeface="Open Sans"/>
                <a:ea typeface="Open Sans"/>
                <a:cs typeface="Open Sans"/>
                <a:sym typeface="Open Sans"/>
              </a:rPr>
              <a:t>level to determine organisational </a:t>
            </a:r>
            <a:r>
              <a:rPr lang="en-GB" sz="1300">
                <a:solidFill>
                  <a:schemeClr val="dk2"/>
                </a:solidFill>
                <a:latin typeface="Open Sans"/>
                <a:ea typeface="Open Sans"/>
                <a:cs typeface="Open Sans"/>
                <a:sym typeface="Open Sans"/>
              </a:rPr>
              <a:t>objective</a:t>
            </a:r>
            <a:r>
              <a:rPr lang="en-GB" sz="1300" b="0" i="0" u="none" strike="noStrike" cap="none">
                <a:solidFill>
                  <a:schemeClr val="dk2"/>
                </a:solidFill>
                <a:latin typeface="Open Sans"/>
                <a:ea typeface="Open Sans"/>
                <a:cs typeface="Open Sans"/>
                <a:sym typeface="Open Sans"/>
              </a:rPr>
              <a:t>s or moderate commitment of organisational resources to a project </a:t>
            </a:r>
            <a:endParaRPr sz="1300" b="0" i="0" u="none" strike="noStrike" cap="none">
              <a:solidFill>
                <a:schemeClr val="dk2"/>
              </a:solidFill>
              <a:latin typeface="Open Sans"/>
              <a:ea typeface="Open Sans"/>
              <a:cs typeface="Open Sans"/>
              <a:sym typeface="Open Sans"/>
            </a:endParaRPr>
          </a:p>
          <a:p>
            <a:pPr marL="360000" marR="0" lvl="0" indent="-263525" algn="l" rtl="0">
              <a:lnSpc>
                <a:spcPct val="115000"/>
              </a:lnSpc>
              <a:spcBef>
                <a:spcPts val="600"/>
              </a:spcBef>
              <a:spcAft>
                <a:spcPts val="0"/>
              </a:spcAft>
              <a:buClr>
                <a:schemeClr val="dk2"/>
              </a:buClr>
              <a:buSzPts val="1300"/>
              <a:buFont typeface="Open Sans"/>
              <a:buChar char="●"/>
            </a:pPr>
            <a:r>
              <a:rPr lang="en-GB" sz="1300" b="0" i="0" u="none" strike="noStrike" cap="none">
                <a:solidFill>
                  <a:schemeClr val="dk2"/>
                </a:solidFill>
                <a:latin typeface="Open Sans"/>
                <a:ea typeface="Open Sans"/>
                <a:cs typeface="Open Sans"/>
                <a:sym typeface="Open Sans"/>
              </a:rPr>
              <a:t>At a </a:t>
            </a:r>
            <a:r>
              <a:rPr lang="en-GB" sz="1300" b="1" i="0" u="none" strike="noStrike" cap="none">
                <a:solidFill>
                  <a:schemeClr val="dk2"/>
                </a:solidFill>
                <a:latin typeface="Open Sans"/>
                <a:ea typeface="Open Sans"/>
                <a:cs typeface="Open Sans"/>
                <a:sym typeface="Open Sans"/>
              </a:rPr>
              <a:t>team</a:t>
            </a:r>
            <a:r>
              <a:rPr lang="en-GB" sz="1300" b="0" i="0" u="none" strike="noStrike" cap="none">
                <a:solidFill>
                  <a:schemeClr val="dk2"/>
                </a:solidFill>
                <a:latin typeface="Open Sans"/>
                <a:ea typeface="Open Sans"/>
                <a:cs typeface="Open Sans"/>
                <a:sym typeface="Open Sans"/>
              </a:rPr>
              <a:t> level, by individual </a:t>
            </a:r>
            <a:r>
              <a:rPr lang="en-GB" sz="1300">
                <a:solidFill>
                  <a:schemeClr val="dk2"/>
                </a:solidFill>
                <a:latin typeface="Open Sans"/>
                <a:ea typeface="Open Sans"/>
                <a:cs typeface="Open Sans"/>
                <a:sym typeface="Open Sans"/>
              </a:rPr>
              <a:t>managers</a:t>
            </a:r>
            <a:r>
              <a:rPr lang="en-GB" sz="1300" b="0" i="0" u="none" strike="noStrike" cap="none">
                <a:solidFill>
                  <a:schemeClr val="dk2"/>
                </a:solidFill>
                <a:latin typeface="Open Sans"/>
                <a:ea typeface="Open Sans"/>
                <a:cs typeface="Open Sans"/>
                <a:sym typeface="Open Sans"/>
              </a:rPr>
              <a:t>, to make decisions about team </a:t>
            </a:r>
            <a:r>
              <a:rPr lang="en-GB" sz="1300">
                <a:solidFill>
                  <a:schemeClr val="dk2"/>
                </a:solidFill>
                <a:latin typeface="Open Sans"/>
                <a:ea typeface="Open Sans"/>
                <a:cs typeface="Open Sans"/>
                <a:sym typeface="Open Sans"/>
              </a:rPr>
              <a:t>objectives</a:t>
            </a:r>
            <a:r>
              <a:rPr lang="en-GB" sz="1300" b="0" i="0" u="none" strike="noStrike" cap="none">
                <a:solidFill>
                  <a:schemeClr val="dk2"/>
                </a:solidFill>
                <a:latin typeface="Open Sans"/>
                <a:ea typeface="Open Sans"/>
                <a:cs typeface="Open Sans"/>
                <a:sym typeface="Open Sans"/>
              </a:rPr>
              <a:t>, </a:t>
            </a:r>
            <a:r>
              <a:rPr lang="en-GB" sz="1300">
                <a:solidFill>
                  <a:schemeClr val="dk2"/>
                </a:solidFill>
                <a:latin typeface="Open Sans"/>
                <a:ea typeface="Open Sans"/>
                <a:cs typeface="Open Sans"/>
                <a:sym typeface="Open Sans"/>
              </a:rPr>
              <a:t>activity</a:t>
            </a:r>
            <a:r>
              <a:rPr lang="en-GB" sz="1300" b="0" i="0" u="none" strike="noStrike" cap="none">
                <a:solidFill>
                  <a:schemeClr val="dk2"/>
                </a:solidFill>
                <a:latin typeface="Open Sans"/>
                <a:ea typeface="Open Sans"/>
                <a:cs typeface="Open Sans"/>
                <a:sym typeface="Open Sans"/>
              </a:rPr>
              <a:t> selection and team resource-allocation</a:t>
            </a:r>
            <a:endParaRPr sz="1300" b="0" i="0" u="none" strike="noStrike" cap="none">
              <a:solidFill>
                <a:schemeClr val="dk2"/>
              </a:solidFill>
              <a:latin typeface="Open Sans"/>
              <a:ea typeface="Open Sans"/>
              <a:cs typeface="Open Sans"/>
              <a:sym typeface="Open Sans"/>
            </a:endParaRPr>
          </a:p>
          <a:p>
            <a:pPr marL="360000" marR="0" lvl="0" indent="-263525" algn="l" rtl="0">
              <a:lnSpc>
                <a:spcPct val="115000"/>
              </a:lnSpc>
              <a:spcBef>
                <a:spcPts val="600"/>
              </a:spcBef>
              <a:spcAft>
                <a:spcPts val="0"/>
              </a:spcAft>
              <a:buClr>
                <a:srgbClr val="000000"/>
              </a:buClr>
              <a:buSzPts val="1300"/>
              <a:buFont typeface="Open Sans"/>
              <a:buChar char="●"/>
            </a:pPr>
            <a:r>
              <a:rPr lang="en-GB" sz="1300" b="0" i="0" u="none" strike="noStrike" cap="none">
                <a:solidFill>
                  <a:srgbClr val="000000"/>
                </a:solidFill>
                <a:latin typeface="Open Sans"/>
                <a:ea typeface="Open Sans"/>
                <a:cs typeface="Open Sans"/>
                <a:sym typeface="Open Sans"/>
              </a:rPr>
              <a:t>At an</a:t>
            </a:r>
            <a:r>
              <a:rPr lang="en-GB" sz="1300" b="1" i="0" u="none" strike="noStrike" cap="none">
                <a:solidFill>
                  <a:srgbClr val="000000"/>
                </a:solidFill>
                <a:latin typeface="Open Sans"/>
                <a:ea typeface="Open Sans"/>
                <a:cs typeface="Open Sans"/>
                <a:sym typeface="Open Sans"/>
              </a:rPr>
              <a:t> individual</a:t>
            </a:r>
            <a:r>
              <a:rPr lang="en-GB" sz="1300" b="0" i="0" u="none" strike="noStrike" cap="none">
                <a:solidFill>
                  <a:srgbClr val="000000"/>
                </a:solidFill>
                <a:latin typeface="Open Sans"/>
                <a:ea typeface="Open Sans"/>
                <a:cs typeface="Open Sans"/>
                <a:sym typeface="Open Sans"/>
              </a:rPr>
              <a:t> level to make day-to-day decisions about where to allocate effort and capacity</a:t>
            </a:r>
            <a:endParaRPr sz="1300" b="0" i="0" u="none" strike="noStrike" cap="none">
              <a:solidFill>
                <a:srgbClr val="000000"/>
              </a:solidFill>
              <a:latin typeface="Open Sans"/>
              <a:ea typeface="Open Sans"/>
              <a:cs typeface="Open Sans"/>
              <a:sym typeface="Open Sans"/>
            </a:endParaRPr>
          </a:p>
          <a:p>
            <a:pPr marL="0" marR="0" lvl="0" indent="0" algn="l" rtl="0">
              <a:lnSpc>
                <a:spcPct val="115000"/>
              </a:lnSpc>
              <a:spcBef>
                <a:spcPts val="600"/>
              </a:spcBef>
              <a:spcAft>
                <a:spcPts val="1000"/>
              </a:spcAft>
              <a:buClr>
                <a:srgbClr val="000000"/>
              </a:buClr>
              <a:buSzPts val="1300"/>
              <a:buFont typeface="Arial"/>
              <a:buNone/>
            </a:pPr>
            <a:endParaRPr sz="1300" b="0" i="0" u="none" strike="noStrike" cap="none">
              <a:solidFill>
                <a:srgbClr val="000000"/>
              </a:solidFill>
              <a:latin typeface="Open Sans"/>
              <a:ea typeface="Open Sans"/>
              <a:cs typeface="Open Sans"/>
              <a:sym typeface="Open Sans"/>
            </a:endParaRPr>
          </a:p>
        </p:txBody>
      </p:sp>
      <p:sp>
        <p:nvSpPr>
          <p:cNvPr id="431" name="Google Shape;431;p28"/>
          <p:cNvSpPr/>
          <p:nvPr/>
        </p:nvSpPr>
        <p:spPr>
          <a:xfrm>
            <a:off x="704501" y="925577"/>
            <a:ext cx="2392200" cy="1134000"/>
          </a:xfrm>
          <a:prstGeom prst="roundRect">
            <a:avLst>
              <a:gd name="adj" fmla="val 16667"/>
            </a:avLst>
          </a:prstGeom>
          <a:solidFill>
            <a:schemeClr val="tx2">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400" b="1" i="0" u="none" strike="noStrike" cap="none">
                <a:solidFill>
                  <a:srgbClr val="FFFFFF"/>
                </a:solidFill>
                <a:latin typeface="Open Sans"/>
                <a:ea typeface="Open Sans"/>
                <a:cs typeface="Open Sans"/>
                <a:sym typeface="Open Sans"/>
              </a:rPr>
              <a:t>1.  Is there strategic alignment?</a:t>
            </a:r>
            <a:endParaRPr sz="1400" b="0" i="0" u="none" strike="noStrike" cap="none">
              <a:solidFill>
                <a:srgbClr val="000000"/>
              </a:solidFill>
              <a:latin typeface="Open Sans"/>
              <a:ea typeface="Open Sans"/>
              <a:cs typeface="Open Sans"/>
              <a:sym typeface="Open Sans"/>
            </a:endParaRPr>
          </a:p>
        </p:txBody>
      </p:sp>
      <p:sp>
        <p:nvSpPr>
          <p:cNvPr id="432" name="Google Shape;432;p28"/>
          <p:cNvSpPr/>
          <p:nvPr/>
        </p:nvSpPr>
        <p:spPr>
          <a:xfrm>
            <a:off x="3367341" y="925577"/>
            <a:ext cx="2392200" cy="1134000"/>
          </a:xfrm>
          <a:prstGeom prst="roundRect">
            <a:avLst>
              <a:gd name="adj" fmla="val 16667"/>
            </a:avLst>
          </a:prstGeom>
          <a:solidFill>
            <a:schemeClr val="tx2">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400" b="1" i="0" u="none" strike="noStrike" cap="none">
                <a:solidFill>
                  <a:srgbClr val="FFFFFF"/>
                </a:solidFill>
                <a:latin typeface="Open Sans"/>
                <a:ea typeface="Open Sans"/>
                <a:cs typeface="Open Sans"/>
                <a:sym typeface="Open Sans"/>
              </a:rPr>
              <a:t>2.  Can we have </a:t>
            </a:r>
            <a:br>
              <a:rPr lang="en-GB" sz="1400" b="1" i="0" u="none" strike="noStrike" cap="none">
                <a:solidFill>
                  <a:srgbClr val="FFFFFF"/>
                </a:solidFill>
                <a:latin typeface="Open Sans"/>
                <a:ea typeface="Open Sans"/>
                <a:cs typeface="Open Sans"/>
                <a:sym typeface="Open Sans"/>
              </a:rPr>
            </a:br>
            <a:r>
              <a:rPr lang="en-GB" sz="1400" b="1" i="0" u="none" strike="noStrike" cap="none">
                <a:solidFill>
                  <a:srgbClr val="FFFFFF"/>
                </a:solidFill>
                <a:latin typeface="Open Sans"/>
                <a:ea typeface="Open Sans"/>
                <a:cs typeface="Open Sans"/>
                <a:sym typeface="Open Sans"/>
              </a:rPr>
              <a:t>impact?</a:t>
            </a:r>
            <a:endParaRPr sz="1400" b="0" i="0" u="none" strike="noStrike" cap="none">
              <a:solidFill>
                <a:srgbClr val="000000"/>
              </a:solidFill>
              <a:latin typeface="Open Sans"/>
              <a:ea typeface="Open Sans"/>
              <a:cs typeface="Open Sans"/>
              <a:sym typeface="Open Sans"/>
            </a:endParaRPr>
          </a:p>
        </p:txBody>
      </p:sp>
      <p:sp>
        <p:nvSpPr>
          <p:cNvPr id="433" name="Google Shape;433;p28"/>
          <p:cNvSpPr/>
          <p:nvPr/>
        </p:nvSpPr>
        <p:spPr>
          <a:xfrm>
            <a:off x="5962002" y="925584"/>
            <a:ext cx="2392200" cy="1134000"/>
          </a:xfrm>
          <a:prstGeom prst="roundRect">
            <a:avLst>
              <a:gd name="adj" fmla="val 16667"/>
            </a:avLst>
          </a:prstGeom>
          <a:solidFill>
            <a:schemeClr val="tx2">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400" b="1" i="0" u="none" strike="noStrike" cap="none">
                <a:solidFill>
                  <a:srgbClr val="FFFFFF"/>
                </a:solidFill>
                <a:latin typeface="Open Sans"/>
                <a:ea typeface="Open Sans"/>
                <a:cs typeface="Open Sans"/>
                <a:sym typeface="Open Sans"/>
              </a:rPr>
              <a:t>3.  Can we play a </a:t>
            </a:r>
            <a:br>
              <a:rPr lang="en-GB" sz="1400" b="1" i="0" u="none" strike="noStrike" cap="none">
                <a:solidFill>
                  <a:srgbClr val="FFFFFF"/>
                </a:solidFill>
                <a:latin typeface="Open Sans"/>
                <a:ea typeface="Open Sans"/>
                <a:cs typeface="Open Sans"/>
                <a:sym typeface="Open Sans"/>
              </a:rPr>
            </a:br>
            <a:r>
              <a:rPr lang="en-GB" sz="1400" b="1" i="0" u="none" strike="noStrike" cap="none">
                <a:solidFill>
                  <a:srgbClr val="FFFFFF"/>
                </a:solidFill>
                <a:latin typeface="Open Sans"/>
                <a:ea typeface="Open Sans"/>
                <a:cs typeface="Open Sans"/>
                <a:sym typeface="Open Sans"/>
              </a:rPr>
              <a:t>key role?</a:t>
            </a:r>
            <a:endParaRPr sz="1400" b="1" i="0" u="none" strike="noStrike" cap="none">
              <a:solidFill>
                <a:srgbClr val="FFFFFF"/>
              </a:solidFill>
              <a:latin typeface="Open Sans"/>
              <a:ea typeface="Open Sans"/>
              <a:cs typeface="Open Sans"/>
              <a:sym typeface="Open Sans"/>
            </a:endParaRPr>
          </a:p>
        </p:txBody>
      </p:sp>
      <p:pic>
        <p:nvPicPr>
          <p:cNvPr id="2" name="Picture 1" descr="A logo with black text&#10;&#10;Description automatically generated">
            <a:extLst>
              <a:ext uri="{FF2B5EF4-FFF2-40B4-BE49-F238E27FC236}">
                <a16:creationId xmlns:a16="http://schemas.microsoft.com/office/drawing/2014/main" id="{686AB5CA-66F2-F833-77DA-8B84198421EA}"/>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B786E"/>
        </a:solidFill>
        <a:effectLst/>
      </p:bgPr>
    </p:bg>
    <p:spTree>
      <p:nvGrpSpPr>
        <p:cNvPr id="1" name="Shape 437"/>
        <p:cNvGrpSpPr/>
        <p:nvPr/>
      </p:nvGrpSpPr>
      <p:grpSpPr>
        <a:xfrm>
          <a:off x="0" y="0"/>
          <a:ext cx="0" cy="0"/>
          <a:chOff x="0" y="0"/>
          <a:chExt cx="0" cy="0"/>
        </a:xfrm>
      </p:grpSpPr>
      <p:sp>
        <p:nvSpPr>
          <p:cNvPr id="438" name="Google Shape;438;p29"/>
          <p:cNvSpPr/>
          <p:nvPr/>
        </p:nvSpPr>
        <p:spPr>
          <a:xfrm>
            <a:off x="1439850" y="1997963"/>
            <a:ext cx="6264300" cy="1001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p29"/>
          <p:cNvSpPr txBox="1">
            <a:spLocks noGrp="1"/>
          </p:cNvSpPr>
          <p:nvPr>
            <p:ph type="ctrTitle"/>
          </p:nvPr>
        </p:nvSpPr>
        <p:spPr>
          <a:xfrm>
            <a:off x="478050" y="2029339"/>
            <a:ext cx="8187900" cy="1542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4800"/>
              <a:buNone/>
            </a:pPr>
            <a:r>
              <a:rPr lang="en-GB">
                <a:solidFill>
                  <a:srgbClr val="1B786E"/>
                </a:solidFill>
              </a:rPr>
              <a:t>Capabilities</a:t>
            </a:r>
            <a:endParaRPr>
              <a:solidFill>
                <a:srgbClr val="1B786E"/>
              </a:solidFill>
            </a:endParaRPr>
          </a:p>
        </p:txBody>
      </p:sp>
      <p:sp>
        <p:nvSpPr>
          <p:cNvPr id="440" name="Google Shape;440;p29"/>
          <p:cNvSpPr txBox="1"/>
          <p:nvPr/>
        </p:nvSpPr>
        <p:spPr>
          <a:xfrm>
            <a:off x="1289700" y="3037175"/>
            <a:ext cx="6564600" cy="738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Open Sans Light"/>
                <a:ea typeface="Open Sans Light"/>
                <a:cs typeface="Open Sans Light"/>
                <a:sym typeface="Open Sans Light"/>
              </a:rPr>
              <a:t>What are the internal capabilities that underpin our activities</a:t>
            </a:r>
            <a:endParaRPr sz="1800" b="0" i="0" u="none" strike="noStrike" cap="none">
              <a:solidFill>
                <a:srgbClr val="FFFFFF"/>
              </a:solidFill>
              <a:latin typeface="Open Sans Light"/>
              <a:ea typeface="Open Sans Light"/>
              <a:cs typeface="Open Sans Light"/>
              <a:sym typeface="Open Sans Light"/>
            </a:endParaRPr>
          </a:p>
        </p:txBody>
      </p:sp>
      <p:pic>
        <p:nvPicPr>
          <p:cNvPr id="2" name="Picture 1" descr="A logo with black text&#10;&#10;Description automatically generated">
            <a:extLst>
              <a:ext uri="{FF2B5EF4-FFF2-40B4-BE49-F238E27FC236}">
                <a16:creationId xmlns:a16="http://schemas.microsoft.com/office/drawing/2014/main" id="{D841CFD4-2408-9180-1B04-2B961847D0C5}"/>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30"/>
          <p:cNvSpPr txBox="1">
            <a:spLocks noGrp="1"/>
          </p:cNvSpPr>
          <p:nvPr>
            <p:ph type="title"/>
          </p:nvPr>
        </p:nvSpPr>
        <p:spPr>
          <a:xfrm>
            <a:off x="355300" y="118687"/>
            <a:ext cx="8348100" cy="635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en-GB" sz="1600" dirty="0">
                <a:solidFill>
                  <a:srgbClr val="353E49"/>
                </a:solidFill>
              </a:rPr>
              <a:t>These capabilities are the </a:t>
            </a:r>
            <a:r>
              <a:rPr lang="en-GB" sz="1600" i="1" dirty="0">
                <a:solidFill>
                  <a:srgbClr val="353E49"/>
                </a:solidFill>
              </a:rPr>
              <a:t>internal </a:t>
            </a:r>
            <a:r>
              <a:rPr lang="en-GB" sz="1600" dirty="0">
                <a:solidFill>
                  <a:srgbClr val="353E49"/>
                </a:solidFill>
              </a:rPr>
              <a:t>systems, assets and </a:t>
            </a:r>
            <a:br>
              <a:rPr lang="en-GB" sz="1600" dirty="0">
                <a:solidFill>
                  <a:srgbClr val="353E49"/>
                </a:solidFill>
              </a:rPr>
            </a:br>
            <a:r>
              <a:rPr lang="en-GB" sz="1600" dirty="0">
                <a:solidFill>
                  <a:srgbClr val="353E49"/>
                </a:solidFill>
              </a:rPr>
              <a:t>infrastructure that we require to be effective</a:t>
            </a:r>
            <a:endParaRPr dirty="0">
              <a:solidFill>
                <a:srgbClr val="353E49"/>
              </a:solidFill>
            </a:endParaRPr>
          </a:p>
        </p:txBody>
      </p:sp>
      <p:sp>
        <p:nvSpPr>
          <p:cNvPr id="446" name="Google Shape;446;p30"/>
          <p:cNvSpPr/>
          <p:nvPr/>
        </p:nvSpPr>
        <p:spPr>
          <a:xfrm>
            <a:off x="355398" y="973175"/>
            <a:ext cx="8190900" cy="261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CAPABILITIES</a:t>
            </a:r>
            <a:endParaRPr sz="1300" b="0" i="0" u="none" strike="noStrike" cap="none">
              <a:solidFill>
                <a:srgbClr val="000000"/>
              </a:solidFill>
              <a:latin typeface="Open Sans"/>
              <a:ea typeface="Open Sans"/>
              <a:cs typeface="Open Sans"/>
              <a:sym typeface="Open Sans"/>
            </a:endParaRPr>
          </a:p>
        </p:txBody>
      </p:sp>
      <p:sp>
        <p:nvSpPr>
          <p:cNvPr id="448" name="Google Shape;448;p30"/>
          <p:cNvSpPr/>
          <p:nvPr/>
        </p:nvSpPr>
        <p:spPr>
          <a:xfrm>
            <a:off x="372398" y="2784057"/>
            <a:ext cx="1214400" cy="483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900" b="1" dirty="0">
                <a:solidFill>
                  <a:srgbClr val="FFFFFF"/>
                </a:solidFill>
                <a:latin typeface="Open Sans"/>
                <a:ea typeface="Open Sans"/>
                <a:cs typeface="Open Sans"/>
                <a:sym typeface="Open Sans"/>
              </a:rPr>
              <a:t>Network/Partners</a:t>
            </a:r>
            <a:endParaRPr sz="1200" b="0" i="0" u="none" strike="noStrike" cap="none" dirty="0">
              <a:solidFill>
                <a:srgbClr val="000000"/>
              </a:solidFill>
              <a:latin typeface="Open Sans"/>
              <a:ea typeface="Open Sans"/>
              <a:cs typeface="Open Sans"/>
              <a:sym typeface="Open Sans"/>
            </a:endParaRPr>
          </a:p>
        </p:txBody>
      </p:sp>
      <p:sp>
        <p:nvSpPr>
          <p:cNvPr id="449" name="Google Shape;449;p30"/>
          <p:cNvSpPr/>
          <p:nvPr/>
        </p:nvSpPr>
        <p:spPr>
          <a:xfrm>
            <a:off x="1711886" y="2815938"/>
            <a:ext cx="6852000" cy="4266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chemeClr val="dk2"/>
              </a:buClr>
              <a:buSzPts val="1100"/>
              <a:buFont typeface="Arial"/>
              <a:buNone/>
            </a:pPr>
            <a:r>
              <a:rPr lang="en-US" sz="1100" i="1" dirty="0">
                <a:solidFill>
                  <a:schemeClr val="dk2"/>
                </a:solidFill>
                <a:latin typeface="Open Sans"/>
                <a:ea typeface="Open Sans"/>
                <a:cs typeface="Open Sans"/>
                <a:sym typeface="Open Sans"/>
              </a:rPr>
              <a:t>Building new and continuing current relationships with community stakeholders</a:t>
            </a:r>
            <a:endParaRPr lang="en-US" sz="1100" i="1" dirty="0">
              <a:solidFill>
                <a:srgbClr val="1F1F1F"/>
              </a:solidFill>
              <a:latin typeface="Open Sans"/>
              <a:ea typeface="Open Sans"/>
              <a:cs typeface="Open Sans"/>
              <a:sym typeface="Open Sans"/>
            </a:endParaRPr>
          </a:p>
        </p:txBody>
      </p:sp>
      <p:sp>
        <p:nvSpPr>
          <p:cNvPr id="450" name="Google Shape;450;p30"/>
          <p:cNvSpPr/>
          <p:nvPr/>
        </p:nvSpPr>
        <p:spPr>
          <a:xfrm>
            <a:off x="372398" y="1767616"/>
            <a:ext cx="1214400" cy="483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1000" b="1" dirty="0">
                <a:solidFill>
                  <a:srgbClr val="FFFFFF"/>
                </a:solidFill>
                <a:latin typeface="Open Sans"/>
                <a:ea typeface="Open Sans"/>
                <a:cs typeface="Open Sans"/>
                <a:sym typeface="Open Sans"/>
              </a:rPr>
              <a:t>Resources</a:t>
            </a:r>
            <a:endParaRPr sz="1400" b="0" i="0" u="none" strike="noStrike" cap="none" dirty="0">
              <a:solidFill>
                <a:srgbClr val="000000"/>
              </a:solidFill>
              <a:latin typeface="Open Sans"/>
              <a:ea typeface="Open Sans"/>
              <a:cs typeface="Open Sans"/>
              <a:sym typeface="Open Sans"/>
            </a:endParaRPr>
          </a:p>
        </p:txBody>
      </p:sp>
      <p:sp>
        <p:nvSpPr>
          <p:cNvPr id="451" name="Google Shape;451;p30"/>
          <p:cNvSpPr/>
          <p:nvPr/>
        </p:nvSpPr>
        <p:spPr>
          <a:xfrm>
            <a:off x="1695061" y="1798512"/>
            <a:ext cx="6852000" cy="4266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chemeClr val="dk2"/>
              </a:buClr>
              <a:buSzPts val="1100"/>
              <a:buFont typeface="Arial"/>
              <a:buNone/>
            </a:pPr>
            <a:r>
              <a:rPr lang="en-GB" sz="1100" i="1" dirty="0">
                <a:solidFill>
                  <a:schemeClr val="dk2"/>
                </a:solidFill>
                <a:latin typeface="Open Sans"/>
                <a:ea typeface="Open Sans"/>
                <a:cs typeface="Open Sans"/>
                <a:sym typeface="Open Sans"/>
              </a:rPr>
              <a:t>Supplying, maintaining and keeping up to date resources. Internal operating systems</a:t>
            </a:r>
            <a:endParaRPr sz="1100" i="1" dirty="0">
              <a:solidFill>
                <a:srgbClr val="1F1F1F"/>
              </a:solidFill>
              <a:latin typeface="Open Sans"/>
              <a:ea typeface="Open Sans"/>
              <a:cs typeface="Open Sans"/>
              <a:sym typeface="Open Sans"/>
            </a:endParaRPr>
          </a:p>
        </p:txBody>
      </p:sp>
      <p:sp>
        <p:nvSpPr>
          <p:cNvPr id="453" name="Google Shape;453;p30"/>
          <p:cNvSpPr/>
          <p:nvPr/>
        </p:nvSpPr>
        <p:spPr>
          <a:xfrm>
            <a:off x="372398" y="2271189"/>
            <a:ext cx="1214400" cy="483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lvl="0" indent="0" algn="ctr" rtl="0">
              <a:spcBef>
                <a:spcPts val="0"/>
              </a:spcBef>
              <a:spcAft>
                <a:spcPts val="0"/>
              </a:spcAft>
              <a:buClr>
                <a:schemeClr val="lt1"/>
              </a:buClr>
              <a:buSzPts val="1000"/>
              <a:buFont typeface="Arial"/>
              <a:buNone/>
            </a:pPr>
            <a:r>
              <a:rPr lang="en-GB" sz="800" b="1" dirty="0">
                <a:solidFill>
                  <a:schemeClr val="lt1"/>
                </a:solidFill>
                <a:latin typeface="Open Sans"/>
                <a:ea typeface="Open Sans"/>
                <a:cs typeface="Open Sans"/>
                <a:sym typeface="Open Sans"/>
              </a:rPr>
              <a:t>Legacy, History &amp; Integrity</a:t>
            </a:r>
            <a:endParaRPr sz="1100" b="0" i="0" u="none" strike="noStrike" cap="none" dirty="0">
              <a:solidFill>
                <a:srgbClr val="000000"/>
              </a:solidFill>
              <a:latin typeface="Open Sans"/>
              <a:ea typeface="Open Sans"/>
              <a:cs typeface="Open Sans"/>
              <a:sym typeface="Open Sans"/>
            </a:endParaRPr>
          </a:p>
        </p:txBody>
      </p:sp>
      <p:sp>
        <p:nvSpPr>
          <p:cNvPr id="454" name="Google Shape;454;p30"/>
          <p:cNvSpPr/>
          <p:nvPr/>
        </p:nvSpPr>
        <p:spPr>
          <a:xfrm>
            <a:off x="1695061" y="2310019"/>
            <a:ext cx="6852000" cy="4266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100" b="0" i="1" u="none" strike="noStrike" cap="none" dirty="0">
                <a:solidFill>
                  <a:srgbClr val="1F1F1F"/>
                </a:solidFill>
                <a:latin typeface="Open Sans"/>
                <a:ea typeface="Open Sans"/>
                <a:cs typeface="Open Sans"/>
                <a:sym typeface="Open Sans"/>
              </a:rPr>
              <a:t>Proven success and longevity of our building and successful programs.</a:t>
            </a:r>
            <a:endParaRPr sz="1100" b="0" i="1" u="none" strike="noStrike" cap="none" dirty="0">
              <a:solidFill>
                <a:srgbClr val="1F1F1F"/>
              </a:solidFill>
              <a:latin typeface="Open Sans"/>
              <a:ea typeface="Open Sans"/>
              <a:cs typeface="Open Sans"/>
              <a:sym typeface="Open Sans"/>
            </a:endParaRPr>
          </a:p>
        </p:txBody>
      </p:sp>
      <p:sp>
        <p:nvSpPr>
          <p:cNvPr id="457" name="Google Shape;457;p30"/>
          <p:cNvSpPr/>
          <p:nvPr/>
        </p:nvSpPr>
        <p:spPr>
          <a:xfrm>
            <a:off x="377216" y="1260650"/>
            <a:ext cx="1214400" cy="483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US" sz="1000" b="1" i="0" u="none" strike="noStrike" cap="none" dirty="0">
                <a:solidFill>
                  <a:schemeClr val="bg1"/>
                </a:solidFill>
                <a:latin typeface="Open Sans"/>
                <a:ea typeface="Open Sans"/>
                <a:cs typeface="Open Sans"/>
                <a:sym typeface="Open Sans"/>
              </a:rPr>
              <a:t>Building/Land</a:t>
            </a:r>
            <a:endParaRPr sz="1000" b="1" i="0" u="none" strike="noStrike" cap="none" dirty="0">
              <a:solidFill>
                <a:schemeClr val="bg1"/>
              </a:solidFill>
              <a:latin typeface="Open Sans"/>
              <a:ea typeface="Open Sans"/>
              <a:cs typeface="Open Sans"/>
              <a:sym typeface="Open Sans"/>
            </a:endParaRPr>
          </a:p>
        </p:txBody>
      </p:sp>
      <p:sp>
        <p:nvSpPr>
          <p:cNvPr id="458" name="Google Shape;458;p30"/>
          <p:cNvSpPr/>
          <p:nvPr/>
        </p:nvSpPr>
        <p:spPr>
          <a:xfrm>
            <a:off x="1694298" y="1293575"/>
            <a:ext cx="6869588" cy="4266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2D62"/>
              </a:buClr>
              <a:buSzPts val="1400"/>
              <a:buFont typeface="Arial"/>
              <a:buNone/>
            </a:pPr>
            <a:r>
              <a:rPr lang="en-GB" sz="1100" i="1" dirty="0">
                <a:solidFill>
                  <a:srgbClr val="1F1F1F"/>
                </a:solidFill>
                <a:latin typeface="Open Sans"/>
                <a:ea typeface="Open Sans"/>
                <a:cs typeface="Open Sans"/>
                <a:sym typeface="Open Sans"/>
              </a:rPr>
              <a:t>Providing a building to cater for internal &amp; external programs &amp; events</a:t>
            </a:r>
            <a:endParaRPr sz="1100" b="0" i="1" u="none" strike="noStrike" cap="none" dirty="0">
              <a:solidFill>
                <a:srgbClr val="1F1F1F"/>
              </a:solidFill>
              <a:latin typeface="Open Sans"/>
              <a:ea typeface="Open Sans"/>
              <a:cs typeface="Open Sans"/>
              <a:sym typeface="Open Sans"/>
            </a:endParaRPr>
          </a:p>
        </p:txBody>
      </p:sp>
      <p:sp>
        <p:nvSpPr>
          <p:cNvPr id="3" name="Google Shape;448;p30">
            <a:extLst>
              <a:ext uri="{FF2B5EF4-FFF2-40B4-BE49-F238E27FC236}">
                <a16:creationId xmlns:a16="http://schemas.microsoft.com/office/drawing/2014/main" id="{A2EF96B5-C7C3-A3A3-9032-8A784A67A40F}"/>
              </a:ext>
            </a:extLst>
          </p:cNvPr>
          <p:cNvSpPr/>
          <p:nvPr/>
        </p:nvSpPr>
        <p:spPr>
          <a:xfrm>
            <a:off x="372398" y="3296925"/>
            <a:ext cx="1214400" cy="483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900" b="1" dirty="0">
                <a:solidFill>
                  <a:srgbClr val="FFFFFF"/>
                </a:solidFill>
                <a:latin typeface="Open Sans"/>
                <a:ea typeface="Open Sans"/>
                <a:cs typeface="Open Sans"/>
                <a:sym typeface="Open Sans"/>
              </a:rPr>
              <a:t>Management &amp; Staff</a:t>
            </a:r>
            <a:endParaRPr sz="1200" b="0" i="0" u="none" strike="noStrike" cap="none" dirty="0">
              <a:solidFill>
                <a:srgbClr val="000000"/>
              </a:solidFill>
              <a:latin typeface="Open Sans"/>
              <a:ea typeface="Open Sans"/>
              <a:cs typeface="Open Sans"/>
              <a:sym typeface="Open Sans"/>
            </a:endParaRPr>
          </a:p>
        </p:txBody>
      </p:sp>
      <p:sp>
        <p:nvSpPr>
          <p:cNvPr id="4" name="Google Shape;449;p30">
            <a:extLst>
              <a:ext uri="{FF2B5EF4-FFF2-40B4-BE49-F238E27FC236}">
                <a16:creationId xmlns:a16="http://schemas.microsoft.com/office/drawing/2014/main" id="{1826A4E5-E29C-921E-D1B0-751EBEDA3BAA}"/>
              </a:ext>
            </a:extLst>
          </p:cNvPr>
          <p:cNvSpPr/>
          <p:nvPr/>
        </p:nvSpPr>
        <p:spPr>
          <a:xfrm>
            <a:off x="1711886" y="3325077"/>
            <a:ext cx="6852000" cy="4266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chemeClr val="dk2"/>
              </a:buClr>
              <a:buSzPts val="1100"/>
              <a:buFont typeface="Arial"/>
              <a:buNone/>
            </a:pPr>
            <a:r>
              <a:rPr lang="en-US" sz="1100" i="1" dirty="0">
                <a:solidFill>
                  <a:srgbClr val="1F1F1F"/>
                </a:solidFill>
                <a:latin typeface="Open Sans"/>
                <a:ea typeface="Open Sans"/>
                <a:cs typeface="Open Sans"/>
                <a:sym typeface="Open Sans"/>
              </a:rPr>
              <a:t>The Board, Managers &amp; Staff</a:t>
            </a:r>
            <a:endParaRPr sz="1100" i="1" dirty="0">
              <a:solidFill>
                <a:srgbClr val="1F1F1F"/>
              </a:solidFill>
              <a:latin typeface="Open Sans"/>
              <a:ea typeface="Open Sans"/>
              <a:cs typeface="Open Sans"/>
              <a:sym typeface="Open Sans"/>
            </a:endParaRPr>
          </a:p>
        </p:txBody>
      </p:sp>
      <p:sp>
        <p:nvSpPr>
          <p:cNvPr id="5" name="Google Shape;450;p30">
            <a:extLst>
              <a:ext uri="{FF2B5EF4-FFF2-40B4-BE49-F238E27FC236}">
                <a16:creationId xmlns:a16="http://schemas.microsoft.com/office/drawing/2014/main" id="{EDC5F1A8-ABE9-79EF-0BD8-94A4227420FE}"/>
              </a:ext>
            </a:extLst>
          </p:cNvPr>
          <p:cNvSpPr/>
          <p:nvPr/>
        </p:nvSpPr>
        <p:spPr>
          <a:xfrm>
            <a:off x="372398" y="3807177"/>
            <a:ext cx="1214400" cy="483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1000" b="1" i="0" u="none" strike="noStrike" cap="none" dirty="0">
                <a:solidFill>
                  <a:srgbClr val="FFFFFF"/>
                </a:solidFill>
                <a:latin typeface="Open Sans"/>
                <a:ea typeface="Open Sans"/>
                <a:cs typeface="Open Sans"/>
                <a:sym typeface="Open Sans"/>
              </a:rPr>
              <a:t>Programs</a:t>
            </a:r>
            <a:endParaRPr sz="1400" b="0" i="0" u="none" strike="noStrike" cap="none" dirty="0">
              <a:solidFill>
                <a:srgbClr val="000000"/>
              </a:solidFill>
              <a:latin typeface="Open Sans"/>
              <a:ea typeface="Open Sans"/>
              <a:cs typeface="Open Sans"/>
              <a:sym typeface="Open Sans"/>
            </a:endParaRPr>
          </a:p>
        </p:txBody>
      </p:sp>
      <p:sp>
        <p:nvSpPr>
          <p:cNvPr id="6" name="Google Shape;451;p30">
            <a:extLst>
              <a:ext uri="{FF2B5EF4-FFF2-40B4-BE49-F238E27FC236}">
                <a16:creationId xmlns:a16="http://schemas.microsoft.com/office/drawing/2014/main" id="{EAAE5AE2-2899-0C27-AB78-E730C6A91F03}"/>
              </a:ext>
            </a:extLst>
          </p:cNvPr>
          <p:cNvSpPr/>
          <p:nvPr/>
        </p:nvSpPr>
        <p:spPr>
          <a:xfrm>
            <a:off x="1711886" y="3839442"/>
            <a:ext cx="6852000" cy="4266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chemeClr val="dk2"/>
              </a:buClr>
              <a:buSzPts val="1100"/>
              <a:buFont typeface="Arial"/>
              <a:buNone/>
            </a:pPr>
            <a:r>
              <a:rPr lang="en-US" sz="1100" i="1" dirty="0">
                <a:solidFill>
                  <a:srgbClr val="1F1F1F"/>
                </a:solidFill>
                <a:latin typeface="Open Sans"/>
                <a:ea typeface="Open Sans"/>
                <a:cs typeface="Open Sans"/>
                <a:sym typeface="Open Sans"/>
              </a:rPr>
              <a:t>Targeted training &amp; programs that address specific needs internally and Externally</a:t>
            </a:r>
            <a:endParaRPr sz="1100" i="1" dirty="0">
              <a:solidFill>
                <a:srgbClr val="1F1F1F"/>
              </a:solidFill>
              <a:latin typeface="Open Sans"/>
              <a:ea typeface="Open Sans"/>
              <a:cs typeface="Open Sans"/>
              <a:sym typeface="Open Sans"/>
            </a:endParaRPr>
          </a:p>
        </p:txBody>
      </p:sp>
      <p:pic>
        <p:nvPicPr>
          <p:cNvPr id="2" name="Picture 1" descr="A logo with black text&#10;&#10;Description automatically generated">
            <a:extLst>
              <a:ext uri="{FF2B5EF4-FFF2-40B4-BE49-F238E27FC236}">
                <a16:creationId xmlns:a16="http://schemas.microsoft.com/office/drawing/2014/main" id="{D27CC791-59B7-8EE0-BE26-D24870A26654}"/>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1"/>
          <p:cNvSpPr txBox="1">
            <a:spLocks noGrp="1"/>
          </p:cNvSpPr>
          <p:nvPr>
            <p:ph type="title"/>
          </p:nvPr>
        </p:nvSpPr>
        <p:spPr>
          <a:xfrm>
            <a:off x="192352" y="630506"/>
            <a:ext cx="8682948" cy="635400"/>
          </a:xfrm>
          <a:prstGeom prst="rect">
            <a:avLst/>
          </a:prstGeom>
          <a:noFill/>
          <a:ln>
            <a:noFill/>
          </a:ln>
        </p:spPr>
        <p:txBody>
          <a:bodyPr spcFirstLastPara="1" wrap="square" lIns="91425" tIns="91425" rIns="91425" bIns="91425" anchor="t" anchorCtr="0">
            <a:noAutofit/>
          </a:bodyPr>
          <a:lstStyle/>
          <a:p>
            <a:r>
              <a:rPr lang="en-GB" sz="1800" dirty="0">
                <a:solidFill>
                  <a:srgbClr val="353E49"/>
                </a:solidFill>
              </a:rPr>
              <a:t>Building: </a:t>
            </a:r>
            <a:r>
              <a:rPr lang="en-US" sz="1800" i="1" dirty="0">
                <a:solidFill>
                  <a:srgbClr val="1F1F1F"/>
                </a:solidFill>
                <a:latin typeface="Open Sans"/>
                <a:ea typeface="Open Sans"/>
                <a:cs typeface="Open Sans"/>
                <a:sym typeface="Open Sans"/>
              </a:rPr>
              <a:t>Providing a building to cater for internal &amp; external programs &amp; events</a:t>
            </a:r>
            <a:br>
              <a:rPr lang="en-US" sz="1800" b="0" i="1" u="none" strike="noStrike" cap="none" dirty="0">
                <a:solidFill>
                  <a:srgbClr val="1F1F1F"/>
                </a:solidFill>
                <a:latin typeface="Open Sans"/>
                <a:ea typeface="Open Sans"/>
                <a:cs typeface="Open Sans"/>
                <a:sym typeface="Open Sans"/>
              </a:rPr>
            </a:br>
            <a:endParaRPr sz="1800" dirty="0">
              <a:solidFill>
                <a:srgbClr val="353E49"/>
              </a:solidFill>
            </a:endParaRPr>
          </a:p>
        </p:txBody>
      </p:sp>
      <p:sp>
        <p:nvSpPr>
          <p:cNvPr id="464" name="Google Shape;464;p31"/>
          <p:cNvSpPr/>
          <p:nvPr/>
        </p:nvSpPr>
        <p:spPr>
          <a:xfrm>
            <a:off x="6894947" y="127575"/>
            <a:ext cx="2092500" cy="261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CAPABILITIES</a:t>
            </a:r>
            <a:endParaRPr sz="1300" b="0" i="0" u="none" strike="noStrike" cap="none">
              <a:solidFill>
                <a:srgbClr val="000000"/>
              </a:solidFill>
              <a:latin typeface="Open Sans"/>
              <a:ea typeface="Open Sans"/>
              <a:cs typeface="Open Sans"/>
              <a:sym typeface="Open Sans"/>
            </a:endParaRPr>
          </a:p>
        </p:txBody>
      </p:sp>
      <p:sp>
        <p:nvSpPr>
          <p:cNvPr id="465" name="Google Shape;465;p31"/>
          <p:cNvSpPr/>
          <p:nvPr/>
        </p:nvSpPr>
        <p:spPr>
          <a:xfrm>
            <a:off x="235500" y="1396725"/>
            <a:ext cx="1296900" cy="15270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466" name="Google Shape;466;p31"/>
          <p:cNvSpPr/>
          <p:nvPr/>
        </p:nvSpPr>
        <p:spPr>
          <a:xfrm>
            <a:off x="1720900" y="3013000"/>
            <a:ext cx="7154400" cy="17511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72000" tIns="36000" rIns="36000" bIns="36000" anchor="ctr" anchorCtr="0">
            <a:noAutofit/>
          </a:bodyPr>
          <a:lstStyle/>
          <a:p>
            <a:pPr marL="285750" marR="0" lvl="0" indent="-26035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467" name="Google Shape;467;p31"/>
          <p:cNvSpPr/>
          <p:nvPr/>
        </p:nvSpPr>
        <p:spPr>
          <a:xfrm>
            <a:off x="235500" y="2994400"/>
            <a:ext cx="1296900" cy="17697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468" name="Google Shape;468;p31"/>
          <p:cNvSpPr/>
          <p:nvPr/>
        </p:nvSpPr>
        <p:spPr>
          <a:xfrm>
            <a:off x="1720900" y="1393275"/>
            <a:ext cx="7154400" cy="15270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TextBox 1">
            <a:extLst>
              <a:ext uri="{FF2B5EF4-FFF2-40B4-BE49-F238E27FC236}">
                <a16:creationId xmlns:a16="http://schemas.microsoft.com/office/drawing/2014/main" id="{4164756A-38D8-E40A-223F-C80C35CD8708}"/>
              </a:ext>
            </a:extLst>
          </p:cNvPr>
          <p:cNvSpPr txBox="1"/>
          <p:nvPr/>
        </p:nvSpPr>
        <p:spPr>
          <a:xfrm>
            <a:off x="2180988" y="1841080"/>
            <a:ext cx="6303329" cy="523220"/>
          </a:xfrm>
          <a:prstGeom prst="rect">
            <a:avLst/>
          </a:prstGeom>
          <a:noFill/>
        </p:spPr>
        <p:txBody>
          <a:bodyPr wrap="non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Always having a well resourced, safe, clean environment that exemplifies </a:t>
            </a:r>
          </a:p>
          <a:p>
            <a:pPr algn="ctr"/>
            <a:r>
              <a:rPr lang="en-US" dirty="0">
                <a:latin typeface="Open Sans" panose="020B0606030504020204" pitchFamily="34" charset="0"/>
                <a:ea typeface="Open Sans" panose="020B0606030504020204" pitchFamily="34" charset="0"/>
                <a:cs typeface="Open Sans" panose="020B0606030504020204" pitchFamily="34" charset="0"/>
              </a:rPr>
              <a:t>the NCTC ethos (Spirit of Excellence)</a:t>
            </a:r>
            <a:endParaRPr lang="en-AU"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25573A74-3B02-FD31-E45C-780CD126527D}"/>
              </a:ext>
            </a:extLst>
          </p:cNvPr>
          <p:cNvSpPr txBox="1"/>
          <p:nvPr/>
        </p:nvSpPr>
        <p:spPr>
          <a:xfrm>
            <a:off x="2054352" y="3617640"/>
            <a:ext cx="6429965" cy="523220"/>
          </a:xfrm>
          <a:prstGeom prst="rect">
            <a:avLst/>
          </a:prstGeom>
          <a:noFill/>
        </p:spPr>
        <p:txBody>
          <a:bodyPr wrap="none" rtlCol="0">
            <a:spAutoFit/>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Cleaners, Maintenance (Building &amp; Grounds), First Aid officer, Fire Warden, </a:t>
            </a:r>
          </a:p>
          <a:p>
            <a:pPr algn="ctr"/>
            <a:r>
              <a:rPr lang="en-US" dirty="0">
                <a:latin typeface="Open Sans" panose="020B0606030504020204" pitchFamily="34" charset="0"/>
                <a:ea typeface="Open Sans" panose="020B0606030504020204" pitchFamily="34" charset="0"/>
                <a:cs typeface="Open Sans" panose="020B0606030504020204" pitchFamily="34" charset="0"/>
              </a:rPr>
              <a:t>Regular Building meetings to review the internal processes,</a:t>
            </a:r>
            <a:endParaRPr lang="en-AU"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A logo with black text&#10;&#10;Description automatically generated">
            <a:extLst>
              <a:ext uri="{FF2B5EF4-FFF2-40B4-BE49-F238E27FC236}">
                <a16:creationId xmlns:a16="http://schemas.microsoft.com/office/drawing/2014/main" id="{31EFC618-ADFD-DC88-C39B-7EA430300E20}"/>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2"/>
          <p:cNvSpPr txBox="1">
            <a:spLocks noGrp="1"/>
          </p:cNvSpPr>
          <p:nvPr>
            <p:ph type="title"/>
          </p:nvPr>
        </p:nvSpPr>
        <p:spPr>
          <a:xfrm>
            <a:off x="346336" y="571786"/>
            <a:ext cx="8237940" cy="635400"/>
          </a:xfrm>
          <a:prstGeom prst="rect">
            <a:avLst/>
          </a:prstGeom>
          <a:noFill/>
          <a:ln>
            <a:noFill/>
          </a:ln>
        </p:spPr>
        <p:txBody>
          <a:bodyPr spcFirstLastPara="1" wrap="square" lIns="91425" tIns="91425" rIns="91425" bIns="91425" anchor="t" anchorCtr="0">
            <a:noAutofit/>
          </a:bodyPr>
          <a:lstStyle/>
          <a:p>
            <a:r>
              <a:rPr lang="en-GB" sz="1800" dirty="0">
                <a:solidFill>
                  <a:srgbClr val="353E49"/>
                </a:solidFill>
              </a:rPr>
              <a:t>Resources:  </a:t>
            </a:r>
            <a:r>
              <a:rPr lang="en-US" sz="1800" i="1" dirty="0">
                <a:solidFill>
                  <a:schemeClr val="dk2"/>
                </a:solidFill>
                <a:latin typeface="Open Sans"/>
                <a:ea typeface="Open Sans"/>
                <a:cs typeface="Open Sans"/>
                <a:sym typeface="Open Sans"/>
              </a:rPr>
              <a:t>Supplying, maintaining and keeping up to date resources. </a:t>
            </a:r>
            <a:br>
              <a:rPr lang="en-US" sz="1800" i="1" dirty="0">
                <a:solidFill>
                  <a:schemeClr val="dk2"/>
                </a:solidFill>
                <a:latin typeface="Open Sans"/>
                <a:ea typeface="Open Sans"/>
                <a:cs typeface="Open Sans"/>
                <a:sym typeface="Open Sans"/>
              </a:rPr>
            </a:br>
            <a:r>
              <a:rPr lang="en-US" sz="1800" i="1" dirty="0">
                <a:solidFill>
                  <a:schemeClr val="dk2"/>
                </a:solidFill>
                <a:latin typeface="Open Sans"/>
                <a:ea typeface="Open Sans"/>
                <a:cs typeface="Open Sans"/>
                <a:sym typeface="Open Sans"/>
              </a:rPr>
              <a:t>                       Internal operating systems</a:t>
            </a:r>
            <a:br>
              <a:rPr lang="en-US" sz="1800" i="1" dirty="0">
                <a:solidFill>
                  <a:srgbClr val="1F1F1F"/>
                </a:solidFill>
                <a:latin typeface="Open Sans"/>
                <a:ea typeface="Open Sans"/>
                <a:cs typeface="Open Sans"/>
                <a:sym typeface="Open Sans"/>
              </a:rPr>
            </a:br>
            <a:r>
              <a:rPr lang="en-GB" sz="1800" dirty="0">
                <a:solidFill>
                  <a:srgbClr val="353E49"/>
                </a:solidFill>
              </a:rPr>
              <a:t> </a:t>
            </a:r>
            <a:endParaRPr sz="1800" dirty="0">
              <a:solidFill>
                <a:srgbClr val="353E49"/>
              </a:solidFill>
            </a:endParaRPr>
          </a:p>
        </p:txBody>
      </p:sp>
      <p:sp>
        <p:nvSpPr>
          <p:cNvPr id="474" name="Google Shape;474;p32"/>
          <p:cNvSpPr/>
          <p:nvPr/>
        </p:nvSpPr>
        <p:spPr>
          <a:xfrm>
            <a:off x="6894947" y="127575"/>
            <a:ext cx="2092500" cy="261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CAPABILITIES</a:t>
            </a:r>
            <a:endParaRPr sz="1300" b="0" i="0" u="none" strike="noStrike" cap="none">
              <a:solidFill>
                <a:srgbClr val="000000"/>
              </a:solidFill>
              <a:latin typeface="Open Sans"/>
              <a:ea typeface="Open Sans"/>
              <a:cs typeface="Open Sans"/>
              <a:sym typeface="Open Sans"/>
            </a:endParaRPr>
          </a:p>
        </p:txBody>
      </p:sp>
      <p:sp>
        <p:nvSpPr>
          <p:cNvPr id="475" name="Google Shape;475;p32"/>
          <p:cNvSpPr/>
          <p:nvPr/>
        </p:nvSpPr>
        <p:spPr>
          <a:xfrm>
            <a:off x="235500" y="1396725"/>
            <a:ext cx="1296900" cy="15270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476" name="Google Shape;476;p32"/>
          <p:cNvSpPr/>
          <p:nvPr/>
        </p:nvSpPr>
        <p:spPr>
          <a:xfrm>
            <a:off x="1720900" y="3013000"/>
            <a:ext cx="7154400" cy="17511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72000" tIns="36000" rIns="36000" bIns="36000" anchor="ctr" anchorCtr="0">
            <a:noAutofit/>
          </a:bodyPr>
          <a:lstStyle/>
          <a:p>
            <a:pPr marL="285750" marR="0" lvl="0" indent="-26035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477" name="Google Shape;477;p32"/>
          <p:cNvSpPr/>
          <p:nvPr/>
        </p:nvSpPr>
        <p:spPr>
          <a:xfrm>
            <a:off x="235500" y="2994400"/>
            <a:ext cx="1296900" cy="17697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478" name="Google Shape;478;p32"/>
          <p:cNvSpPr/>
          <p:nvPr/>
        </p:nvSpPr>
        <p:spPr>
          <a:xfrm>
            <a:off x="1720900" y="1393275"/>
            <a:ext cx="7154400" cy="15270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TextBox 1">
            <a:extLst>
              <a:ext uri="{FF2B5EF4-FFF2-40B4-BE49-F238E27FC236}">
                <a16:creationId xmlns:a16="http://schemas.microsoft.com/office/drawing/2014/main" id="{15365BFC-8E02-381B-6944-A0E30ABF97C2}"/>
              </a:ext>
            </a:extLst>
          </p:cNvPr>
          <p:cNvSpPr txBox="1"/>
          <p:nvPr/>
        </p:nvSpPr>
        <p:spPr>
          <a:xfrm>
            <a:off x="1975104" y="1865311"/>
            <a:ext cx="6412992" cy="307777"/>
          </a:xfrm>
          <a:prstGeom prst="rect">
            <a:avLst/>
          </a:prstGeom>
          <a:noFill/>
        </p:spPr>
        <p:txBody>
          <a:bodyPr wrap="square" rtlCol="0">
            <a:spAutoFit/>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Internal audits/stock take of all resources regularly &amp;/or as needed, </a:t>
            </a:r>
            <a:endParaRPr lang="en-AU"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8C42D039-C60A-D42B-80AE-6AB63BC5F68D}"/>
              </a:ext>
            </a:extLst>
          </p:cNvPr>
          <p:cNvSpPr txBox="1"/>
          <p:nvPr/>
        </p:nvSpPr>
        <p:spPr>
          <a:xfrm>
            <a:off x="2091604" y="3571473"/>
            <a:ext cx="6412992" cy="738664"/>
          </a:xfrm>
          <a:prstGeom prst="rect">
            <a:avLst/>
          </a:prstGeom>
          <a:noFill/>
        </p:spPr>
        <p:txBody>
          <a:bodyPr wrap="square" rtlCol="0">
            <a:spAutoFit/>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Systems/personnel to provide updates on resources that are to expire (first aid), regular review of resources (internal audit meeting with board, management &amp; staff)</a:t>
            </a:r>
            <a:endParaRPr lang="en-AU"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A logo with black text&#10;&#10;Description automatically generated">
            <a:extLst>
              <a:ext uri="{FF2B5EF4-FFF2-40B4-BE49-F238E27FC236}">
                <a16:creationId xmlns:a16="http://schemas.microsoft.com/office/drawing/2014/main" id="{CFA8DDC1-1277-4DE4-DCC3-793684C78CE8}"/>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2"/>
          <p:cNvSpPr txBox="1">
            <a:spLocks noGrp="1"/>
          </p:cNvSpPr>
          <p:nvPr>
            <p:ph type="title"/>
          </p:nvPr>
        </p:nvSpPr>
        <p:spPr>
          <a:xfrm>
            <a:off x="235500" y="537911"/>
            <a:ext cx="8237940" cy="635400"/>
          </a:xfrm>
          <a:prstGeom prst="rect">
            <a:avLst/>
          </a:prstGeom>
          <a:noFill/>
          <a:ln>
            <a:noFill/>
          </a:ln>
        </p:spPr>
        <p:txBody>
          <a:bodyPr spcFirstLastPara="1" wrap="square" lIns="91425" tIns="91425" rIns="91425" bIns="91425" anchor="t" anchorCtr="0">
            <a:noAutofit/>
          </a:bodyPr>
          <a:lstStyle/>
          <a:p>
            <a:pPr algn="ctr">
              <a:buClr>
                <a:schemeClr val="lt1"/>
              </a:buClr>
              <a:buSzPts val="1000"/>
            </a:pPr>
            <a:r>
              <a:rPr lang="en-GB" sz="1800" b="1" dirty="0">
                <a:solidFill>
                  <a:schemeClr val="bg2"/>
                </a:solidFill>
                <a:latin typeface="Open Sans"/>
                <a:ea typeface="Open Sans"/>
                <a:cs typeface="Open Sans"/>
                <a:sym typeface="Open Sans"/>
              </a:rPr>
              <a:t>Legacy, History &amp; Integrity: </a:t>
            </a:r>
            <a:r>
              <a:rPr lang="en-US" sz="1800" b="0" i="1" u="none" strike="noStrike" cap="none" dirty="0">
                <a:solidFill>
                  <a:srgbClr val="1F1F1F"/>
                </a:solidFill>
                <a:latin typeface="Open Sans"/>
                <a:ea typeface="Open Sans"/>
                <a:cs typeface="Open Sans"/>
                <a:sym typeface="Open Sans"/>
              </a:rPr>
              <a:t>Proven success and longevity of our building and     </a:t>
            </a:r>
            <a:br>
              <a:rPr lang="en-US" sz="1800" b="0" i="1" u="none" strike="noStrike" cap="none" dirty="0">
                <a:solidFill>
                  <a:srgbClr val="1F1F1F"/>
                </a:solidFill>
                <a:latin typeface="Open Sans"/>
                <a:ea typeface="Open Sans"/>
                <a:cs typeface="Open Sans"/>
                <a:sym typeface="Open Sans"/>
              </a:rPr>
            </a:br>
            <a:r>
              <a:rPr lang="en-US" sz="1800" b="0" i="1" u="none" strike="noStrike" cap="none" dirty="0">
                <a:solidFill>
                  <a:srgbClr val="1F1F1F"/>
                </a:solidFill>
                <a:latin typeface="Open Sans"/>
                <a:ea typeface="Open Sans"/>
                <a:cs typeface="Open Sans"/>
                <a:sym typeface="Open Sans"/>
              </a:rPr>
              <a:t>     successful programs.</a:t>
            </a:r>
            <a:br>
              <a:rPr lang="en-US" sz="1800" b="0" i="1" u="none" strike="noStrike" cap="none" dirty="0">
                <a:solidFill>
                  <a:srgbClr val="1F1F1F"/>
                </a:solidFill>
                <a:latin typeface="Open Sans"/>
                <a:ea typeface="Open Sans"/>
                <a:cs typeface="Open Sans"/>
                <a:sym typeface="Open Sans"/>
              </a:rPr>
            </a:br>
            <a:endParaRPr lang="en-GB" sz="1800" b="0" i="0" u="none" strike="noStrike" cap="none" dirty="0">
              <a:solidFill>
                <a:schemeClr val="bg2"/>
              </a:solidFill>
              <a:latin typeface="Open Sans"/>
              <a:ea typeface="Open Sans"/>
              <a:cs typeface="Open Sans"/>
              <a:sym typeface="Open Sans"/>
            </a:endParaRPr>
          </a:p>
        </p:txBody>
      </p:sp>
      <p:sp>
        <p:nvSpPr>
          <p:cNvPr id="474" name="Google Shape;474;p32"/>
          <p:cNvSpPr/>
          <p:nvPr/>
        </p:nvSpPr>
        <p:spPr>
          <a:xfrm>
            <a:off x="6894947" y="127575"/>
            <a:ext cx="2092500" cy="261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CAPABILITIES</a:t>
            </a:r>
            <a:endParaRPr sz="1300" b="0" i="0" u="none" strike="noStrike" cap="none">
              <a:solidFill>
                <a:srgbClr val="000000"/>
              </a:solidFill>
              <a:latin typeface="Open Sans"/>
              <a:ea typeface="Open Sans"/>
              <a:cs typeface="Open Sans"/>
              <a:sym typeface="Open Sans"/>
            </a:endParaRPr>
          </a:p>
        </p:txBody>
      </p:sp>
      <p:sp>
        <p:nvSpPr>
          <p:cNvPr id="475" name="Google Shape;475;p32"/>
          <p:cNvSpPr/>
          <p:nvPr/>
        </p:nvSpPr>
        <p:spPr>
          <a:xfrm>
            <a:off x="235500" y="1396725"/>
            <a:ext cx="1296900" cy="15270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476" name="Google Shape;476;p32"/>
          <p:cNvSpPr/>
          <p:nvPr/>
        </p:nvSpPr>
        <p:spPr>
          <a:xfrm>
            <a:off x="1720900" y="3013000"/>
            <a:ext cx="7154400" cy="17511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72000" tIns="36000" rIns="36000" bIns="36000" anchor="ctr" anchorCtr="0">
            <a:noAutofit/>
          </a:bodyPr>
          <a:lstStyle/>
          <a:p>
            <a:pPr marL="285750" marR="0" lvl="0" indent="-26035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477" name="Google Shape;477;p32"/>
          <p:cNvSpPr/>
          <p:nvPr/>
        </p:nvSpPr>
        <p:spPr>
          <a:xfrm>
            <a:off x="235500" y="2994400"/>
            <a:ext cx="1296900" cy="17697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478" name="Google Shape;478;p32"/>
          <p:cNvSpPr/>
          <p:nvPr/>
        </p:nvSpPr>
        <p:spPr>
          <a:xfrm>
            <a:off x="1720900" y="1393275"/>
            <a:ext cx="7154400" cy="15270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TextBox 1">
            <a:extLst>
              <a:ext uri="{FF2B5EF4-FFF2-40B4-BE49-F238E27FC236}">
                <a16:creationId xmlns:a16="http://schemas.microsoft.com/office/drawing/2014/main" id="{15365BFC-8E02-381B-6944-A0E30ABF97C2}"/>
              </a:ext>
            </a:extLst>
          </p:cNvPr>
          <p:cNvSpPr txBox="1"/>
          <p:nvPr/>
        </p:nvSpPr>
        <p:spPr>
          <a:xfrm>
            <a:off x="2091604" y="1895165"/>
            <a:ext cx="6412992" cy="523220"/>
          </a:xfrm>
          <a:prstGeom prst="rect">
            <a:avLst/>
          </a:prstGeom>
          <a:noFill/>
        </p:spPr>
        <p:txBody>
          <a:bodyPr wrap="square" rtlCol="0">
            <a:spAutoFit/>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The NCTC’s Legacy continues from a successful History. NCTC’s Integrity (Spirit of Excellence) is displayed throughout the organization.</a:t>
            </a:r>
            <a:endParaRPr lang="en-AU"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8C42D039-C60A-D42B-80AE-6AB63BC5F68D}"/>
              </a:ext>
            </a:extLst>
          </p:cNvPr>
          <p:cNvSpPr txBox="1"/>
          <p:nvPr/>
        </p:nvSpPr>
        <p:spPr>
          <a:xfrm>
            <a:off x="2091604" y="3606627"/>
            <a:ext cx="6412992" cy="307777"/>
          </a:xfrm>
          <a:prstGeom prst="rect">
            <a:avLst/>
          </a:prstGeom>
          <a:noFill/>
        </p:spPr>
        <p:txBody>
          <a:bodyPr wrap="square" rtlCol="0">
            <a:spAutoFit/>
          </a:bodyPr>
          <a:lstStyle/>
          <a:p>
            <a:pPr algn="ctr"/>
            <a:r>
              <a:rPr lang="en-US" dirty="0">
                <a:latin typeface="Open Sans" panose="020B0606030504020204" pitchFamily="34" charset="0"/>
                <a:ea typeface="Open Sans" panose="020B0606030504020204" pitchFamily="34" charset="0"/>
                <a:cs typeface="Open Sans" panose="020B0606030504020204" pitchFamily="34" charset="0"/>
              </a:rPr>
              <a:t>Maintain and continue to promote the Vision and Mission statement</a:t>
            </a:r>
            <a:endParaRPr lang="en-AU"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A logo with black text&#10;&#10;Description automatically generated">
            <a:extLst>
              <a:ext uri="{FF2B5EF4-FFF2-40B4-BE49-F238E27FC236}">
                <a16:creationId xmlns:a16="http://schemas.microsoft.com/office/drawing/2014/main" id="{99857337-C0E7-CF4C-2109-D626F4D75CE0}"/>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2958770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2"/>
          <p:cNvSpPr txBox="1">
            <a:spLocks noGrp="1"/>
          </p:cNvSpPr>
          <p:nvPr>
            <p:ph type="title"/>
          </p:nvPr>
        </p:nvSpPr>
        <p:spPr>
          <a:xfrm>
            <a:off x="318627" y="526898"/>
            <a:ext cx="8237940" cy="635400"/>
          </a:xfrm>
          <a:prstGeom prst="rect">
            <a:avLst/>
          </a:prstGeom>
          <a:noFill/>
          <a:ln>
            <a:noFill/>
          </a:ln>
        </p:spPr>
        <p:txBody>
          <a:bodyPr spcFirstLastPara="1" wrap="square" lIns="91425" tIns="91425" rIns="91425" bIns="91425" anchor="t" anchorCtr="0">
            <a:noAutofit/>
          </a:bodyPr>
          <a:lstStyle/>
          <a:p>
            <a:pPr>
              <a:buClr>
                <a:srgbClr val="FFFFFF"/>
              </a:buClr>
              <a:buSzPts val="1000"/>
            </a:pPr>
            <a:r>
              <a:rPr lang="en-GB" sz="1800" b="1" dirty="0">
                <a:solidFill>
                  <a:schemeClr val="bg2"/>
                </a:solidFill>
                <a:latin typeface="Open Sans"/>
                <a:ea typeface="Open Sans"/>
                <a:cs typeface="Open Sans"/>
                <a:sym typeface="Open Sans"/>
              </a:rPr>
              <a:t>Network/Partners:  </a:t>
            </a:r>
            <a:r>
              <a:rPr lang="en-US" sz="1800" i="1" dirty="0">
                <a:solidFill>
                  <a:schemeClr val="dk2"/>
                </a:solidFill>
                <a:latin typeface="Open Sans"/>
                <a:ea typeface="Open Sans"/>
                <a:cs typeface="Open Sans"/>
                <a:sym typeface="Open Sans"/>
              </a:rPr>
              <a:t>Building new and continuing current relationships with </a:t>
            </a:r>
            <a:br>
              <a:rPr lang="en-US" sz="1800" i="1" dirty="0">
                <a:solidFill>
                  <a:schemeClr val="dk2"/>
                </a:solidFill>
                <a:latin typeface="Open Sans"/>
                <a:ea typeface="Open Sans"/>
                <a:cs typeface="Open Sans"/>
                <a:sym typeface="Open Sans"/>
              </a:rPr>
            </a:br>
            <a:r>
              <a:rPr lang="en-US" sz="1800" i="1" dirty="0">
                <a:solidFill>
                  <a:schemeClr val="dk2"/>
                </a:solidFill>
                <a:latin typeface="Open Sans"/>
                <a:ea typeface="Open Sans"/>
                <a:cs typeface="Open Sans"/>
                <a:sym typeface="Open Sans"/>
              </a:rPr>
              <a:t>                                      community stakeholders</a:t>
            </a:r>
            <a:br>
              <a:rPr lang="en-US" sz="1800" i="1" dirty="0">
                <a:solidFill>
                  <a:srgbClr val="1F1F1F"/>
                </a:solidFill>
                <a:latin typeface="Open Sans"/>
                <a:ea typeface="Open Sans"/>
                <a:cs typeface="Open Sans"/>
                <a:sym typeface="Open Sans"/>
              </a:rPr>
            </a:br>
            <a:br>
              <a:rPr lang="en-US" sz="1800" i="1" dirty="0">
                <a:solidFill>
                  <a:srgbClr val="1F1F1F"/>
                </a:solidFill>
                <a:latin typeface="Open Sans"/>
                <a:ea typeface="Open Sans"/>
                <a:cs typeface="Open Sans"/>
                <a:sym typeface="Open Sans"/>
              </a:rPr>
            </a:br>
            <a:endParaRPr lang="en-GB" sz="1800" b="0" i="0" u="none" strike="noStrike" cap="none" dirty="0">
              <a:solidFill>
                <a:srgbClr val="000000"/>
              </a:solidFill>
              <a:latin typeface="Open Sans"/>
              <a:ea typeface="Open Sans"/>
              <a:cs typeface="Open Sans"/>
              <a:sym typeface="Open Sans"/>
            </a:endParaRPr>
          </a:p>
        </p:txBody>
      </p:sp>
      <p:sp>
        <p:nvSpPr>
          <p:cNvPr id="474" name="Google Shape;474;p32"/>
          <p:cNvSpPr/>
          <p:nvPr/>
        </p:nvSpPr>
        <p:spPr>
          <a:xfrm>
            <a:off x="6894947" y="127575"/>
            <a:ext cx="2092500" cy="261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CAPABILITIES</a:t>
            </a:r>
            <a:endParaRPr sz="1300" b="0" i="0" u="none" strike="noStrike" cap="none">
              <a:solidFill>
                <a:srgbClr val="000000"/>
              </a:solidFill>
              <a:latin typeface="Open Sans"/>
              <a:ea typeface="Open Sans"/>
              <a:cs typeface="Open Sans"/>
              <a:sym typeface="Open Sans"/>
            </a:endParaRPr>
          </a:p>
        </p:txBody>
      </p:sp>
      <p:sp>
        <p:nvSpPr>
          <p:cNvPr id="475" name="Google Shape;475;p32"/>
          <p:cNvSpPr/>
          <p:nvPr/>
        </p:nvSpPr>
        <p:spPr>
          <a:xfrm>
            <a:off x="235500" y="1396725"/>
            <a:ext cx="1296900" cy="15270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476" name="Google Shape;476;p32"/>
          <p:cNvSpPr/>
          <p:nvPr/>
        </p:nvSpPr>
        <p:spPr>
          <a:xfrm>
            <a:off x="1720900" y="3013000"/>
            <a:ext cx="7154400" cy="17511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72000" tIns="36000" rIns="36000" bIns="36000" anchor="ctr" anchorCtr="0">
            <a:noAutofit/>
          </a:bodyPr>
          <a:lstStyle/>
          <a:p>
            <a:pPr marL="285750" marR="0" lvl="0" indent="-26035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477" name="Google Shape;477;p32"/>
          <p:cNvSpPr/>
          <p:nvPr/>
        </p:nvSpPr>
        <p:spPr>
          <a:xfrm>
            <a:off x="235500" y="2994400"/>
            <a:ext cx="1296900" cy="17697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478" name="Google Shape;478;p32"/>
          <p:cNvSpPr/>
          <p:nvPr/>
        </p:nvSpPr>
        <p:spPr>
          <a:xfrm>
            <a:off x="1720900" y="1393275"/>
            <a:ext cx="7154400" cy="15270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TextBox 1">
            <a:extLst>
              <a:ext uri="{FF2B5EF4-FFF2-40B4-BE49-F238E27FC236}">
                <a16:creationId xmlns:a16="http://schemas.microsoft.com/office/drawing/2014/main" id="{15365BFC-8E02-381B-6944-A0E30ABF97C2}"/>
              </a:ext>
            </a:extLst>
          </p:cNvPr>
          <p:cNvSpPr txBox="1"/>
          <p:nvPr/>
        </p:nvSpPr>
        <p:spPr>
          <a:xfrm>
            <a:off x="2091604" y="1848998"/>
            <a:ext cx="6412992" cy="338554"/>
          </a:xfrm>
          <a:prstGeom prst="rect">
            <a:avLst/>
          </a:prstGeom>
          <a:noFill/>
        </p:spPr>
        <p:txBody>
          <a:bodyPr wrap="square" rtlCol="0">
            <a:spAutoFit/>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Networking &amp; supporting community stakeholders, businesses</a:t>
            </a:r>
            <a:endParaRPr lang="en-AU"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8C42D039-C60A-D42B-80AE-6AB63BC5F68D}"/>
              </a:ext>
            </a:extLst>
          </p:cNvPr>
          <p:cNvSpPr txBox="1"/>
          <p:nvPr/>
        </p:nvSpPr>
        <p:spPr>
          <a:xfrm>
            <a:off x="2091604" y="3571473"/>
            <a:ext cx="6412992" cy="584775"/>
          </a:xfrm>
          <a:prstGeom prst="rect">
            <a:avLst/>
          </a:prstGeom>
          <a:noFill/>
        </p:spPr>
        <p:txBody>
          <a:bodyPr wrap="square" rtlCol="0">
            <a:spAutoFit/>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Good communication, meet &amp; greet, Invite stakeholders and businesses to NCTC, attend events/functions</a:t>
            </a:r>
            <a:endParaRPr lang="en-AU"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A logo with black text&#10;&#10;Description automatically generated">
            <a:extLst>
              <a:ext uri="{FF2B5EF4-FFF2-40B4-BE49-F238E27FC236}">
                <a16:creationId xmlns:a16="http://schemas.microsoft.com/office/drawing/2014/main" id="{C5219225-9E53-5F6A-14A4-BF43C85549B5}"/>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17826070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2"/>
          <p:cNvSpPr txBox="1">
            <a:spLocks noGrp="1"/>
          </p:cNvSpPr>
          <p:nvPr>
            <p:ph type="title"/>
          </p:nvPr>
        </p:nvSpPr>
        <p:spPr>
          <a:xfrm>
            <a:off x="235500" y="452425"/>
            <a:ext cx="8237940" cy="635400"/>
          </a:xfrm>
          <a:prstGeom prst="rect">
            <a:avLst/>
          </a:prstGeom>
          <a:noFill/>
          <a:ln>
            <a:noFill/>
          </a:ln>
        </p:spPr>
        <p:txBody>
          <a:bodyPr spcFirstLastPara="1" wrap="square" lIns="91425" tIns="91425" rIns="91425" bIns="91425" anchor="t" anchorCtr="0">
            <a:noAutofit/>
          </a:bodyPr>
          <a:lstStyle/>
          <a:p>
            <a:pPr algn="ctr">
              <a:buClr>
                <a:srgbClr val="FFFFFF"/>
              </a:buClr>
              <a:buSzPts val="1000"/>
            </a:pPr>
            <a:r>
              <a:rPr lang="en-GB" sz="1800" b="1" dirty="0">
                <a:solidFill>
                  <a:schemeClr val="bg2"/>
                </a:solidFill>
                <a:latin typeface="Open Sans"/>
                <a:ea typeface="Open Sans"/>
                <a:cs typeface="Open Sans"/>
                <a:sym typeface="Open Sans"/>
              </a:rPr>
              <a:t>Management &amp; Staff: </a:t>
            </a:r>
            <a:r>
              <a:rPr lang="en-US" sz="1800" i="1" dirty="0">
                <a:solidFill>
                  <a:schemeClr val="bg2"/>
                </a:solidFill>
                <a:latin typeface="Open Sans"/>
                <a:ea typeface="Open Sans"/>
                <a:cs typeface="Open Sans"/>
                <a:sym typeface="Open Sans"/>
              </a:rPr>
              <a:t>The Board, Managers &amp; Staff</a:t>
            </a:r>
            <a:br>
              <a:rPr lang="en-US" sz="1800" i="1" dirty="0">
                <a:solidFill>
                  <a:schemeClr val="bg2"/>
                </a:solidFill>
                <a:latin typeface="Open Sans"/>
                <a:ea typeface="Open Sans"/>
                <a:cs typeface="Open Sans"/>
                <a:sym typeface="Open Sans"/>
              </a:rPr>
            </a:br>
            <a:endParaRPr lang="en-GB" sz="1800" b="0" i="0" u="none" strike="noStrike" cap="none" dirty="0">
              <a:solidFill>
                <a:schemeClr val="bg2"/>
              </a:solidFill>
              <a:latin typeface="Open Sans"/>
              <a:ea typeface="Open Sans"/>
              <a:cs typeface="Open Sans"/>
              <a:sym typeface="Open Sans"/>
            </a:endParaRPr>
          </a:p>
        </p:txBody>
      </p:sp>
      <p:sp>
        <p:nvSpPr>
          <p:cNvPr id="474" name="Google Shape;474;p32"/>
          <p:cNvSpPr/>
          <p:nvPr/>
        </p:nvSpPr>
        <p:spPr>
          <a:xfrm>
            <a:off x="6894947" y="127575"/>
            <a:ext cx="2092500" cy="261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CAPABILITIES</a:t>
            </a:r>
            <a:endParaRPr sz="1300" b="0" i="0" u="none" strike="noStrike" cap="none">
              <a:solidFill>
                <a:srgbClr val="000000"/>
              </a:solidFill>
              <a:latin typeface="Open Sans"/>
              <a:ea typeface="Open Sans"/>
              <a:cs typeface="Open Sans"/>
              <a:sym typeface="Open Sans"/>
            </a:endParaRPr>
          </a:p>
        </p:txBody>
      </p:sp>
      <p:sp>
        <p:nvSpPr>
          <p:cNvPr id="475" name="Google Shape;475;p32"/>
          <p:cNvSpPr/>
          <p:nvPr/>
        </p:nvSpPr>
        <p:spPr>
          <a:xfrm>
            <a:off x="235500" y="1396725"/>
            <a:ext cx="1296900" cy="15270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476" name="Google Shape;476;p32"/>
          <p:cNvSpPr/>
          <p:nvPr/>
        </p:nvSpPr>
        <p:spPr>
          <a:xfrm>
            <a:off x="1720900" y="3013000"/>
            <a:ext cx="7154400" cy="17511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72000" tIns="36000" rIns="36000" bIns="36000" anchor="ctr" anchorCtr="0">
            <a:noAutofit/>
          </a:bodyPr>
          <a:lstStyle/>
          <a:p>
            <a:pPr marL="285750" marR="0" lvl="0" indent="-26035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477" name="Google Shape;477;p32"/>
          <p:cNvSpPr/>
          <p:nvPr/>
        </p:nvSpPr>
        <p:spPr>
          <a:xfrm>
            <a:off x="235500" y="2994400"/>
            <a:ext cx="1296900" cy="17697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478" name="Google Shape;478;p32"/>
          <p:cNvSpPr/>
          <p:nvPr/>
        </p:nvSpPr>
        <p:spPr>
          <a:xfrm>
            <a:off x="1720900" y="1393275"/>
            <a:ext cx="7154400" cy="15270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TextBox 1">
            <a:extLst>
              <a:ext uri="{FF2B5EF4-FFF2-40B4-BE49-F238E27FC236}">
                <a16:creationId xmlns:a16="http://schemas.microsoft.com/office/drawing/2014/main" id="{15365BFC-8E02-381B-6944-A0E30ABF97C2}"/>
              </a:ext>
            </a:extLst>
          </p:cNvPr>
          <p:cNvSpPr txBox="1"/>
          <p:nvPr/>
        </p:nvSpPr>
        <p:spPr>
          <a:xfrm>
            <a:off x="2091604" y="1848998"/>
            <a:ext cx="6412992" cy="584775"/>
          </a:xfrm>
          <a:prstGeom prst="rect">
            <a:avLst/>
          </a:prstGeom>
          <a:noFill/>
        </p:spPr>
        <p:txBody>
          <a:bodyPr wrap="square" rtlCol="0">
            <a:spAutoFit/>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Having effective, qualified and increasing Board members, Managers &amp; Staff</a:t>
            </a:r>
            <a:endParaRPr lang="en-AU"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8C42D039-C60A-D42B-80AE-6AB63BC5F68D}"/>
              </a:ext>
            </a:extLst>
          </p:cNvPr>
          <p:cNvSpPr txBox="1"/>
          <p:nvPr/>
        </p:nvSpPr>
        <p:spPr>
          <a:xfrm>
            <a:off x="2091604" y="3571473"/>
            <a:ext cx="6412992" cy="830997"/>
          </a:xfrm>
          <a:prstGeom prst="rect">
            <a:avLst/>
          </a:prstGeom>
          <a:noFill/>
        </p:spPr>
        <p:txBody>
          <a:bodyPr wrap="square" rtlCol="0">
            <a:spAutoFit/>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Good relationships between all staff, ensuring and maintaining relevant training and skills, regular governance training, Finance, communication</a:t>
            </a:r>
            <a:endParaRPr lang="en-AU"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A logo with black text&#10;&#10;Description automatically generated">
            <a:extLst>
              <a:ext uri="{FF2B5EF4-FFF2-40B4-BE49-F238E27FC236}">
                <a16:creationId xmlns:a16="http://schemas.microsoft.com/office/drawing/2014/main" id="{6668BE8E-E673-561A-F157-B54F471B610B}"/>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24951338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32"/>
          <p:cNvSpPr txBox="1">
            <a:spLocks noGrp="1"/>
          </p:cNvSpPr>
          <p:nvPr>
            <p:ph type="title"/>
          </p:nvPr>
        </p:nvSpPr>
        <p:spPr>
          <a:xfrm>
            <a:off x="235500" y="452425"/>
            <a:ext cx="8237940" cy="635400"/>
          </a:xfrm>
          <a:prstGeom prst="rect">
            <a:avLst/>
          </a:prstGeom>
          <a:noFill/>
          <a:ln>
            <a:noFill/>
          </a:ln>
        </p:spPr>
        <p:txBody>
          <a:bodyPr spcFirstLastPara="1" wrap="square" lIns="91425" tIns="91425" rIns="91425" bIns="91425" anchor="t" anchorCtr="0">
            <a:noAutofit/>
          </a:bodyPr>
          <a:lstStyle/>
          <a:p>
            <a:pPr>
              <a:buClr>
                <a:srgbClr val="FFFFFF"/>
              </a:buClr>
              <a:buSzPts val="1000"/>
            </a:pPr>
            <a:r>
              <a:rPr lang="en-US" sz="1800" b="1" dirty="0">
                <a:solidFill>
                  <a:schemeClr val="bg2"/>
                </a:solidFill>
                <a:latin typeface="Open Sans"/>
                <a:ea typeface="Open Sans"/>
                <a:cs typeface="Open Sans"/>
                <a:sym typeface="Open Sans"/>
              </a:rPr>
              <a:t>Programs: </a:t>
            </a:r>
            <a:r>
              <a:rPr lang="en-US" sz="1800" i="1" dirty="0">
                <a:solidFill>
                  <a:srgbClr val="1F1F1F"/>
                </a:solidFill>
                <a:latin typeface="Open Sans"/>
                <a:ea typeface="Open Sans"/>
                <a:cs typeface="Open Sans"/>
                <a:sym typeface="Open Sans"/>
              </a:rPr>
              <a:t>Targeted training &amp; programs that address specific needs internally </a:t>
            </a:r>
            <a:br>
              <a:rPr lang="en-US" sz="1800" i="1" dirty="0">
                <a:solidFill>
                  <a:srgbClr val="1F1F1F"/>
                </a:solidFill>
                <a:latin typeface="Open Sans"/>
                <a:ea typeface="Open Sans"/>
                <a:cs typeface="Open Sans"/>
                <a:sym typeface="Open Sans"/>
              </a:rPr>
            </a:br>
            <a:r>
              <a:rPr lang="en-US" sz="1800" i="1" dirty="0">
                <a:solidFill>
                  <a:srgbClr val="1F1F1F"/>
                </a:solidFill>
                <a:latin typeface="Open Sans"/>
                <a:ea typeface="Open Sans"/>
                <a:cs typeface="Open Sans"/>
                <a:sym typeface="Open Sans"/>
              </a:rPr>
              <a:t>                     and Externally</a:t>
            </a:r>
            <a:br>
              <a:rPr lang="en-US" sz="1800" i="1" dirty="0">
                <a:solidFill>
                  <a:srgbClr val="1F1F1F"/>
                </a:solidFill>
                <a:latin typeface="Open Sans"/>
                <a:ea typeface="Open Sans"/>
                <a:cs typeface="Open Sans"/>
                <a:sym typeface="Open Sans"/>
              </a:rPr>
            </a:br>
            <a:endParaRPr lang="en-GB" sz="1800" b="0" i="0" u="none" strike="noStrike" cap="none" dirty="0">
              <a:solidFill>
                <a:schemeClr val="bg2"/>
              </a:solidFill>
              <a:latin typeface="Open Sans"/>
              <a:ea typeface="Open Sans"/>
              <a:cs typeface="Open Sans"/>
              <a:sym typeface="Open Sans"/>
            </a:endParaRPr>
          </a:p>
        </p:txBody>
      </p:sp>
      <p:sp>
        <p:nvSpPr>
          <p:cNvPr id="474" name="Google Shape;474;p32"/>
          <p:cNvSpPr/>
          <p:nvPr/>
        </p:nvSpPr>
        <p:spPr>
          <a:xfrm>
            <a:off x="6894947" y="127575"/>
            <a:ext cx="2092500" cy="2613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CAPABILITIES</a:t>
            </a:r>
            <a:endParaRPr sz="1300" b="0" i="0" u="none" strike="noStrike" cap="none">
              <a:solidFill>
                <a:srgbClr val="000000"/>
              </a:solidFill>
              <a:latin typeface="Open Sans"/>
              <a:ea typeface="Open Sans"/>
              <a:cs typeface="Open Sans"/>
              <a:sym typeface="Open Sans"/>
            </a:endParaRPr>
          </a:p>
        </p:txBody>
      </p:sp>
      <p:sp>
        <p:nvSpPr>
          <p:cNvPr id="475" name="Google Shape;475;p32"/>
          <p:cNvSpPr/>
          <p:nvPr/>
        </p:nvSpPr>
        <p:spPr>
          <a:xfrm>
            <a:off x="235500" y="1396725"/>
            <a:ext cx="1296900" cy="15270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476" name="Google Shape;476;p32"/>
          <p:cNvSpPr/>
          <p:nvPr/>
        </p:nvSpPr>
        <p:spPr>
          <a:xfrm>
            <a:off x="1720900" y="3013000"/>
            <a:ext cx="7154400" cy="17511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72000" tIns="36000" rIns="36000" bIns="36000" anchor="ctr" anchorCtr="0">
            <a:noAutofit/>
          </a:bodyPr>
          <a:lstStyle/>
          <a:p>
            <a:pPr marL="285750" marR="0" lvl="0" indent="-26035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477" name="Google Shape;477;p32"/>
          <p:cNvSpPr/>
          <p:nvPr/>
        </p:nvSpPr>
        <p:spPr>
          <a:xfrm>
            <a:off x="235500" y="2994400"/>
            <a:ext cx="1296900" cy="1769700"/>
          </a:xfrm>
          <a:prstGeom prst="roundRect">
            <a:avLst>
              <a:gd name="adj" fmla="val 16667"/>
            </a:avLst>
          </a:prstGeom>
          <a:solidFill>
            <a:srgbClr val="1B786E"/>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we need to do it well</a:t>
            </a:r>
            <a:endParaRPr sz="1200" b="0" i="0" u="none" strike="noStrike" cap="none">
              <a:solidFill>
                <a:srgbClr val="000000"/>
              </a:solidFill>
              <a:latin typeface="Open Sans"/>
              <a:ea typeface="Open Sans"/>
              <a:cs typeface="Open Sans"/>
              <a:sym typeface="Open Sans"/>
            </a:endParaRPr>
          </a:p>
        </p:txBody>
      </p:sp>
      <p:sp>
        <p:nvSpPr>
          <p:cNvPr id="478" name="Google Shape;478;p32"/>
          <p:cNvSpPr/>
          <p:nvPr/>
        </p:nvSpPr>
        <p:spPr>
          <a:xfrm>
            <a:off x="1720900" y="1393275"/>
            <a:ext cx="7154400" cy="1527000"/>
          </a:xfrm>
          <a:prstGeom prst="roundRect">
            <a:avLst>
              <a:gd name="adj" fmla="val 16667"/>
            </a:avLst>
          </a:prstGeom>
          <a:noFill/>
          <a:ln w="28575" cap="flat" cmpd="sng">
            <a:solidFill>
              <a:srgbClr val="1B786E"/>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TextBox 1">
            <a:extLst>
              <a:ext uri="{FF2B5EF4-FFF2-40B4-BE49-F238E27FC236}">
                <a16:creationId xmlns:a16="http://schemas.microsoft.com/office/drawing/2014/main" id="{15365BFC-8E02-381B-6944-A0E30ABF97C2}"/>
              </a:ext>
            </a:extLst>
          </p:cNvPr>
          <p:cNvSpPr txBox="1"/>
          <p:nvPr/>
        </p:nvSpPr>
        <p:spPr>
          <a:xfrm>
            <a:off x="2091604" y="1922948"/>
            <a:ext cx="6412992" cy="338554"/>
          </a:xfrm>
          <a:prstGeom prst="rect">
            <a:avLst/>
          </a:prstGeom>
          <a:noFill/>
        </p:spPr>
        <p:txBody>
          <a:bodyPr wrap="square" rtlCol="0">
            <a:spAutoFit/>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Identify needs and developing/providing training/programs.</a:t>
            </a:r>
            <a:endParaRPr lang="en-AU"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8C42D039-C60A-D42B-80AE-6AB63BC5F68D}"/>
              </a:ext>
            </a:extLst>
          </p:cNvPr>
          <p:cNvSpPr txBox="1"/>
          <p:nvPr/>
        </p:nvSpPr>
        <p:spPr>
          <a:xfrm>
            <a:off x="2091604" y="3571473"/>
            <a:ext cx="6412992" cy="584775"/>
          </a:xfrm>
          <a:prstGeom prst="rect">
            <a:avLst/>
          </a:prstGeom>
          <a:noFill/>
        </p:spPr>
        <p:txBody>
          <a:bodyPr wrap="square" rtlCol="0">
            <a:spAutoFit/>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Finance, Identifying qualified trainers, resources, regular skills audit, maintain the KPI’s, OH&amp;S.</a:t>
            </a:r>
            <a:endParaRPr lang="en-AU"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A logo with black text&#10;&#10;Description automatically generated">
            <a:extLst>
              <a:ext uri="{FF2B5EF4-FFF2-40B4-BE49-F238E27FC236}">
                <a16:creationId xmlns:a16="http://schemas.microsoft.com/office/drawing/2014/main" id="{0800614A-ACA4-FD5F-2A1A-22BAA6D4DCB8}"/>
              </a:ext>
            </a:extLst>
          </p:cNvPr>
          <p:cNvPicPr>
            <a:picLocks noChangeAspect="1"/>
          </p:cNvPicPr>
          <p:nvPr/>
        </p:nvPicPr>
        <p:blipFill>
          <a:blip r:embed="rId3"/>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1883868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Shape 103"/>
        <p:cNvGrpSpPr/>
        <p:nvPr/>
      </p:nvGrpSpPr>
      <p:grpSpPr>
        <a:xfrm>
          <a:off x="0" y="0"/>
          <a:ext cx="0" cy="0"/>
          <a:chOff x="0" y="0"/>
          <a:chExt cx="0" cy="0"/>
        </a:xfrm>
      </p:grpSpPr>
      <p:sp>
        <p:nvSpPr>
          <p:cNvPr id="104" name="Google Shape;104;p16"/>
          <p:cNvSpPr/>
          <p:nvPr/>
        </p:nvSpPr>
        <p:spPr>
          <a:xfrm>
            <a:off x="1439850" y="1997963"/>
            <a:ext cx="6264300" cy="1001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6"/>
          <p:cNvSpPr txBox="1">
            <a:spLocks noGrp="1"/>
          </p:cNvSpPr>
          <p:nvPr>
            <p:ph type="ctrTitle"/>
          </p:nvPr>
        </p:nvSpPr>
        <p:spPr>
          <a:xfrm>
            <a:off x="478050" y="2029339"/>
            <a:ext cx="8187900" cy="1542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4800"/>
              <a:buNone/>
            </a:pPr>
            <a:r>
              <a:rPr lang="en-GB" dirty="0">
                <a:solidFill>
                  <a:schemeClr val="tx2">
                    <a:lumMod val="75000"/>
                  </a:schemeClr>
                </a:solidFill>
              </a:rPr>
              <a:t>Vision &amp; Mission</a:t>
            </a:r>
            <a:endParaRPr dirty="0">
              <a:solidFill>
                <a:schemeClr val="tx2">
                  <a:lumMod val="75000"/>
                </a:schemeClr>
              </a:solidFill>
            </a:endParaRPr>
          </a:p>
        </p:txBody>
      </p:sp>
      <p:sp>
        <p:nvSpPr>
          <p:cNvPr id="106" name="Google Shape;106;p16"/>
          <p:cNvSpPr txBox="1"/>
          <p:nvPr/>
        </p:nvSpPr>
        <p:spPr>
          <a:xfrm>
            <a:off x="2355975" y="2999075"/>
            <a:ext cx="5302800" cy="738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Open Sans Light"/>
                <a:ea typeface="Open Sans Light"/>
                <a:cs typeface="Open Sans Light"/>
                <a:sym typeface="Open Sans Light"/>
              </a:rPr>
              <a:t>What we do and why we do it</a:t>
            </a:r>
            <a:endParaRPr sz="1800" b="0" i="0" u="none" strike="noStrike" cap="none">
              <a:solidFill>
                <a:srgbClr val="FFFFFF"/>
              </a:solidFill>
              <a:latin typeface="Open Sans Light"/>
              <a:ea typeface="Open Sans Light"/>
              <a:cs typeface="Open Sans Light"/>
              <a:sym typeface="Open Sans Light"/>
            </a:endParaRPr>
          </a:p>
        </p:txBody>
      </p:sp>
      <p:pic>
        <p:nvPicPr>
          <p:cNvPr id="2" name="Picture 1" descr="A logo with black text&#10;&#10;Description automatically generated">
            <a:extLst>
              <a:ext uri="{FF2B5EF4-FFF2-40B4-BE49-F238E27FC236}">
                <a16:creationId xmlns:a16="http://schemas.microsoft.com/office/drawing/2014/main" id="{33394582-04E4-C5CC-B238-09C391431B36}"/>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2050" name="Picture 2" descr="Vision Clipart Images | Free Download | PNG Transparent Background - Pngtree">
            <a:extLst>
              <a:ext uri="{FF2B5EF4-FFF2-40B4-BE49-F238E27FC236}">
                <a16:creationId xmlns:a16="http://schemas.microsoft.com/office/drawing/2014/main" id="{3DD6DB5B-FD54-4304-BDDB-45C2BFCF49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3125" y="852488"/>
            <a:ext cx="2428875" cy="1719263"/>
          </a:xfrm>
          <a:prstGeom prst="rect">
            <a:avLst/>
          </a:prstGeom>
          <a:noFill/>
          <a:extLst>
            <a:ext uri="{909E8E84-426E-40DD-AFC4-6F175D3DCCD1}">
              <a14:hiddenFill xmlns:a14="http://schemas.microsoft.com/office/drawing/2010/main">
                <a:solidFill>
                  <a:srgbClr val="FFFFFF"/>
                </a:solidFill>
              </a14:hiddenFill>
            </a:ext>
          </a:extLst>
        </p:spPr>
      </p:pic>
      <p:sp>
        <p:nvSpPr>
          <p:cNvPr id="111" name="Google Shape;111;p17"/>
          <p:cNvSpPr txBox="1">
            <a:spLocks noGrp="1"/>
          </p:cNvSpPr>
          <p:nvPr>
            <p:ph type="body" idx="1"/>
          </p:nvPr>
        </p:nvSpPr>
        <p:spPr>
          <a:xfrm>
            <a:off x="432197" y="1820533"/>
            <a:ext cx="4054500" cy="856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2"/>
              </a:buClr>
              <a:buSzPts val="1100"/>
              <a:buFont typeface="Arial"/>
              <a:buNone/>
            </a:pPr>
            <a:r>
              <a:rPr lang="en-GB" sz="2000" dirty="0">
                <a:solidFill>
                  <a:schemeClr val="tx1">
                    <a:lumMod val="75000"/>
                  </a:schemeClr>
                </a:solidFill>
                <a:latin typeface="Open Sans ExtraBold"/>
                <a:ea typeface="Open Sans ExtraBold"/>
                <a:cs typeface="Open Sans ExtraBold"/>
                <a:sym typeface="Open Sans ExtraBold"/>
              </a:rPr>
              <a:t>Our vision</a:t>
            </a:r>
            <a:endParaRPr sz="2000" dirty="0">
              <a:solidFill>
                <a:schemeClr val="tx1">
                  <a:lumMod val="75000"/>
                </a:schemeClr>
              </a:solidFill>
              <a:latin typeface="Open Sans ExtraBold"/>
              <a:ea typeface="Open Sans ExtraBold"/>
              <a:cs typeface="Open Sans ExtraBold"/>
              <a:sym typeface="Open Sans ExtraBold"/>
            </a:endParaRPr>
          </a:p>
          <a:p>
            <a:pPr marL="0" lvl="0" indent="0" algn="l" rtl="0">
              <a:lnSpc>
                <a:spcPct val="150000"/>
              </a:lnSpc>
              <a:spcBef>
                <a:spcPts val="0"/>
              </a:spcBef>
              <a:spcAft>
                <a:spcPts val="0"/>
              </a:spcAft>
              <a:buClr>
                <a:schemeClr val="dk2"/>
              </a:buClr>
              <a:buSzPts val="1100"/>
              <a:buFont typeface="Arial"/>
              <a:buNone/>
            </a:pPr>
            <a:r>
              <a:rPr lang="en-GB" sz="1200" i="1" dirty="0">
                <a:solidFill>
                  <a:schemeClr val="tx1">
                    <a:lumMod val="75000"/>
                  </a:schemeClr>
                </a:solidFill>
                <a:latin typeface="Open Sans Light"/>
                <a:ea typeface="Open Sans Light"/>
                <a:cs typeface="Open Sans Light"/>
                <a:sym typeface="Open Sans Light"/>
              </a:rPr>
              <a:t>Our ambition</a:t>
            </a:r>
            <a:endParaRPr sz="1200" i="1" dirty="0">
              <a:solidFill>
                <a:schemeClr val="tx1">
                  <a:lumMod val="75000"/>
                </a:schemeClr>
              </a:solidFill>
              <a:latin typeface="Open Sans Light"/>
              <a:ea typeface="Open Sans Light"/>
              <a:cs typeface="Open Sans Light"/>
              <a:sym typeface="Open Sans Light"/>
            </a:endParaRPr>
          </a:p>
        </p:txBody>
      </p:sp>
      <p:sp>
        <p:nvSpPr>
          <p:cNvPr id="112" name="Google Shape;112;p17"/>
          <p:cNvSpPr txBox="1"/>
          <p:nvPr/>
        </p:nvSpPr>
        <p:spPr>
          <a:xfrm>
            <a:off x="699542" y="2734583"/>
            <a:ext cx="3165600" cy="1602900"/>
          </a:xfrm>
          <a:prstGeom prst="rect">
            <a:avLst/>
          </a:prstGeom>
          <a:noFill/>
          <a:ln>
            <a:noFill/>
          </a:ln>
        </p:spPr>
        <p:txBody>
          <a:bodyPr spcFirstLastPara="1" wrap="square" lIns="91425" tIns="91425" rIns="91425" bIns="91425" anchor="ctr" anchorCtr="0">
            <a:noAutofit/>
          </a:bodyPr>
          <a:lstStyle/>
          <a:p>
            <a:pPr algn="ctr" rtl="0" fontAlgn="base"/>
            <a:r>
              <a:rPr lang="en-AU" sz="1400" i="0" dirty="0">
                <a:solidFill>
                  <a:schemeClr val="tx1">
                    <a:lumMod val="75000"/>
                  </a:schemeClr>
                </a:solidFill>
                <a:effectLst/>
                <a:latin typeface="Calibri" panose="020F0502020204030204" pitchFamily="34" charset="0"/>
              </a:rPr>
              <a:t>Empowering Indigenous men, women, and youth.</a:t>
            </a:r>
            <a:r>
              <a:rPr lang="en-US" sz="1400" i="0" dirty="0">
                <a:solidFill>
                  <a:schemeClr val="tx1">
                    <a:lumMod val="75000"/>
                  </a:schemeClr>
                </a:solidFill>
                <a:effectLst/>
                <a:latin typeface="Calibri" panose="020F0502020204030204" pitchFamily="34" charset="0"/>
              </a:rPr>
              <a:t> </a:t>
            </a:r>
            <a:endParaRPr lang="en-US" sz="1400" i="0" dirty="0">
              <a:solidFill>
                <a:schemeClr val="tx1">
                  <a:lumMod val="75000"/>
                </a:schemeClr>
              </a:solidFill>
              <a:effectLst/>
              <a:latin typeface="Segoe UI" panose="020B0502040204020203" pitchFamily="34" charset="0"/>
            </a:endParaRPr>
          </a:p>
          <a:p>
            <a:pPr algn="ctr" rtl="0" fontAlgn="base"/>
            <a:r>
              <a:rPr lang="en-AU" sz="1400" i="0" dirty="0">
                <a:solidFill>
                  <a:schemeClr val="tx1">
                    <a:lumMod val="75000"/>
                  </a:schemeClr>
                </a:solidFill>
                <a:effectLst/>
                <a:latin typeface="Calibri" panose="020F0502020204030204" pitchFamily="34" charset="0"/>
              </a:rPr>
              <a:t>Transforming their community, causing them to rise to their full potential and achieve their hopes and destiny.</a:t>
            </a:r>
            <a:r>
              <a:rPr lang="en-US" sz="1400" i="0" dirty="0">
                <a:solidFill>
                  <a:schemeClr val="tx1">
                    <a:lumMod val="75000"/>
                  </a:schemeClr>
                </a:solidFill>
                <a:effectLst/>
                <a:latin typeface="Calibri" panose="020F0502020204030204" pitchFamily="34" charset="0"/>
              </a:rPr>
              <a:t> </a:t>
            </a:r>
            <a:endParaRPr lang="en-US" sz="1400" i="0" dirty="0">
              <a:solidFill>
                <a:schemeClr val="tx1">
                  <a:lumMod val="75000"/>
                </a:schemeClr>
              </a:solidFill>
              <a:effectLst/>
              <a:latin typeface="Segoe UI" panose="020B0502040204020203" pitchFamily="34" charset="0"/>
            </a:endParaRPr>
          </a:p>
        </p:txBody>
      </p:sp>
      <p:grpSp>
        <p:nvGrpSpPr>
          <p:cNvPr id="113" name="Google Shape;113;p17"/>
          <p:cNvGrpSpPr/>
          <p:nvPr/>
        </p:nvGrpSpPr>
        <p:grpSpPr>
          <a:xfrm>
            <a:off x="355989" y="2664903"/>
            <a:ext cx="3892639" cy="1759702"/>
            <a:chOff x="1817075" y="2024387"/>
            <a:chExt cx="5348501" cy="2417837"/>
          </a:xfrm>
        </p:grpSpPr>
        <p:pic>
          <p:nvPicPr>
            <p:cNvPr id="114" name="Google Shape;114;p17"/>
            <p:cNvPicPr preferRelativeResize="0"/>
            <p:nvPr/>
          </p:nvPicPr>
          <p:blipFill rotWithShape="1">
            <a:blip r:embed="rId4">
              <a:alphaModFix/>
            </a:blip>
            <a:srcRect t="3358" b="86412"/>
            <a:stretch/>
          </p:blipFill>
          <p:spPr>
            <a:xfrm>
              <a:off x="1817075" y="2054973"/>
              <a:ext cx="5348501" cy="108100"/>
            </a:xfrm>
            <a:prstGeom prst="rect">
              <a:avLst/>
            </a:prstGeom>
            <a:noFill/>
            <a:ln>
              <a:noFill/>
            </a:ln>
          </p:spPr>
        </p:pic>
        <p:pic>
          <p:nvPicPr>
            <p:cNvPr id="115" name="Google Shape;115;p17"/>
            <p:cNvPicPr preferRelativeResize="0"/>
            <p:nvPr/>
          </p:nvPicPr>
          <p:blipFill rotWithShape="1">
            <a:blip r:embed="rId4">
              <a:alphaModFix/>
            </a:blip>
            <a:srcRect t="3358" b="86412"/>
            <a:stretch/>
          </p:blipFill>
          <p:spPr>
            <a:xfrm>
              <a:off x="1817075" y="4286230"/>
              <a:ext cx="5348501" cy="108100"/>
            </a:xfrm>
            <a:prstGeom prst="rect">
              <a:avLst/>
            </a:prstGeom>
            <a:noFill/>
            <a:ln>
              <a:noFill/>
            </a:ln>
          </p:spPr>
        </p:pic>
        <p:pic>
          <p:nvPicPr>
            <p:cNvPr id="116" name="Google Shape;116;p17"/>
            <p:cNvPicPr preferRelativeResize="0"/>
            <p:nvPr/>
          </p:nvPicPr>
          <p:blipFill rotWithShape="1">
            <a:blip r:embed="rId4">
              <a:alphaModFix/>
            </a:blip>
            <a:srcRect t="3358" b="86412"/>
            <a:stretch/>
          </p:blipFill>
          <p:spPr>
            <a:xfrm rot="-5400000">
              <a:off x="795269" y="3171611"/>
              <a:ext cx="2402549" cy="108100"/>
            </a:xfrm>
            <a:prstGeom prst="rect">
              <a:avLst/>
            </a:prstGeom>
            <a:noFill/>
            <a:ln>
              <a:noFill/>
            </a:ln>
          </p:spPr>
        </p:pic>
        <p:pic>
          <p:nvPicPr>
            <p:cNvPr id="117" name="Google Shape;117;p17"/>
            <p:cNvPicPr preferRelativeResize="0"/>
            <p:nvPr/>
          </p:nvPicPr>
          <p:blipFill rotWithShape="1">
            <a:blip r:embed="rId4">
              <a:alphaModFix/>
            </a:blip>
            <a:srcRect t="3358" b="86412"/>
            <a:stretch/>
          </p:blipFill>
          <p:spPr>
            <a:xfrm rot="5400000">
              <a:off x="5762091" y="3186899"/>
              <a:ext cx="2402549" cy="108100"/>
            </a:xfrm>
            <a:prstGeom prst="rect">
              <a:avLst/>
            </a:prstGeom>
            <a:noFill/>
            <a:ln>
              <a:noFill/>
            </a:ln>
          </p:spPr>
        </p:pic>
      </p:grpSp>
      <p:sp>
        <p:nvSpPr>
          <p:cNvPr id="118" name="Google Shape;118;p17"/>
          <p:cNvSpPr txBox="1">
            <a:spLocks noGrp="1"/>
          </p:cNvSpPr>
          <p:nvPr>
            <p:ph type="body" idx="1"/>
          </p:nvPr>
        </p:nvSpPr>
        <p:spPr>
          <a:xfrm>
            <a:off x="4798622" y="1820533"/>
            <a:ext cx="4188900" cy="8568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Clr>
                <a:schemeClr val="dk2"/>
              </a:buClr>
              <a:buSzPts val="1100"/>
              <a:buFont typeface="Arial"/>
              <a:buNone/>
            </a:pPr>
            <a:r>
              <a:rPr lang="en-GB" sz="2000" dirty="0">
                <a:solidFill>
                  <a:schemeClr val="tx1">
                    <a:lumMod val="75000"/>
                  </a:schemeClr>
                </a:solidFill>
                <a:latin typeface="Open Sans ExtraBold"/>
                <a:ea typeface="Open Sans ExtraBold"/>
                <a:cs typeface="Open Sans ExtraBold"/>
                <a:sym typeface="Open Sans ExtraBold"/>
              </a:rPr>
              <a:t>Our mission</a:t>
            </a:r>
            <a:endParaRPr sz="2000" dirty="0">
              <a:solidFill>
                <a:schemeClr val="tx1">
                  <a:lumMod val="75000"/>
                </a:schemeClr>
              </a:solidFill>
              <a:latin typeface="Open Sans ExtraBold"/>
              <a:ea typeface="Open Sans ExtraBold"/>
              <a:cs typeface="Open Sans ExtraBold"/>
              <a:sym typeface="Open Sans ExtraBold"/>
            </a:endParaRPr>
          </a:p>
          <a:p>
            <a:pPr marL="0" lvl="0" indent="0" algn="l" rtl="0">
              <a:lnSpc>
                <a:spcPct val="150000"/>
              </a:lnSpc>
              <a:spcBef>
                <a:spcPts val="0"/>
              </a:spcBef>
              <a:spcAft>
                <a:spcPts val="0"/>
              </a:spcAft>
              <a:buClr>
                <a:schemeClr val="dk2"/>
              </a:buClr>
              <a:buSzPts val="1100"/>
              <a:buFont typeface="Arial"/>
              <a:buNone/>
            </a:pPr>
            <a:r>
              <a:rPr lang="en-GB" sz="1200" i="1" dirty="0">
                <a:solidFill>
                  <a:schemeClr val="tx1">
                    <a:lumMod val="75000"/>
                  </a:schemeClr>
                </a:solidFill>
                <a:latin typeface="Open Sans Light"/>
                <a:ea typeface="Open Sans Light"/>
                <a:cs typeface="Open Sans Light"/>
                <a:sym typeface="Open Sans Light"/>
              </a:rPr>
              <a:t>How we intend to achieve it</a:t>
            </a:r>
            <a:endParaRPr sz="1200" i="1" dirty="0">
              <a:solidFill>
                <a:schemeClr val="tx1">
                  <a:lumMod val="75000"/>
                </a:schemeClr>
              </a:solidFill>
              <a:latin typeface="Open Sans Light"/>
              <a:ea typeface="Open Sans Light"/>
              <a:cs typeface="Open Sans Light"/>
              <a:sym typeface="Open Sans Light"/>
            </a:endParaRPr>
          </a:p>
        </p:txBody>
      </p:sp>
      <p:sp>
        <p:nvSpPr>
          <p:cNvPr id="119" name="Google Shape;119;p17"/>
          <p:cNvSpPr txBox="1"/>
          <p:nvPr/>
        </p:nvSpPr>
        <p:spPr>
          <a:xfrm>
            <a:off x="4928607" y="2919729"/>
            <a:ext cx="3614855" cy="1602900"/>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1400"/>
              <a:buFont typeface="Arial"/>
              <a:buNone/>
            </a:pPr>
            <a:r>
              <a:rPr lang="en-US" sz="1400" i="1" dirty="0">
                <a:solidFill>
                  <a:schemeClr val="tx1">
                    <a:lumMod val="75000"/>
                  </a:schemeClr>
                </a:solidFill>
                <a:effectLst/>
                <a:latin typeface="Calibri" panose="020F0502020204030204" pitchFamily="34" charset="0"/>
              </a:rPr>
              <a:t>Nintiringanyi is a </a:t>
            </a:r>
            <a:r>
              <a:rPr lang="en-US" sz="1400" i="1" dirty="0" err="1">
                <a:solidFill>
                  <a:schemeClr val="tx1">
                    <a:lumMod val="75000"/>
                  </a:schemeClr>
                </a:solidFill>
                <a:effectLst/>
                <a:latin typeface="Calibri" panose="020F0502020204030204" pitchFamily="34" charset="0"/>
              </a:rPr>
              <a:t>centre</a:t>
            </a:r>
            <a:r>
              <a:rPr lang="en-US" sz="1400" i="1" dirty="0">
                <a:solidFill>
                  <a:schemeClr val="tx1">
                    <a:lumMod val="75000"/>
                  </a:schemeClr>
                </a:solidFill>
                <a:effectLst/>
                <a:latin typeface="Calibri" panose="020F0502020204030204" pitchFamily="34" charset="0"/>
              </a:rPr>
              <a:t> of excellence and integrity for Indigenous men, women, youth and communities. Fostering personal growth, life skills, and network opportunities. Endeavoring to mentor through: character development and Identity; pathways of training; employment; business development; and a healthy lifestyle.</a:t>
            </a:r>
            <a:endParaRPr sz="1400" b="1" i="0" u="none" strike="noStrike" cap="none" dirty="0">
              <a:solidFill>
                <a:schemeClr val="tx1">
                  <a:lumMod val="75000"/>
                </a:schemeClr>
              </a:solidFill>
              <a:latin typeface="Open Sans"/>
              <a:ea typeface="Open Sans"/>
              <a:cs typeface="Open Sans"/>
              <a:sym typeface="Open Sans"/>
            </a:endParaRPr>
          </a:p>
        </p:txBody>
      </p:sp>
      <p:grpSp>
        <p:nvGrpSpPr>
          <p:cNvPr id="120" name="Google Shape;120;p17"/>
          <p:cNvGrpSpPr/>
          <p:nvPr/>
        </p:nvGrpSpPr>
        <p:grpSpPr>
          <a:xfrm>
            <a:off x="4572000" y="2610890"/>
            <a:ext cx="4216011" cy="2234709"/>
            <a:chOff x="1817075" y="2024387"/>
            <a:chExt cx="5348501" cy="2417837"/>
          </a:xfrm>
        </p:grpSpPr>
        <p:pic>
          <p:nvPicPr>
            <p:cNvPr id="121" name="Google Shape;121;p17"/>
            <p:cNvPicPr preferRelativeResize="0"/>
            <p:nvPr/>
          </p:nvPicPr>
          <p:blipFill rotWithShape="1">
            <a:blip r:embed="rId4">
              <a:alphaModFix/>
            </a:blip>
            <a:srcRect t="3358" b="86412"/>
            <a:stretch/>
          </p:blipFill>
          <p:spPr>
            <a:xfrm>
              <a:off x="1817075" y="2054973"/>
              <a:ext cx="5348501" cy="108100"/>
            </a:xfrm>
            <a:prstGeom prst="rect">
              <a:avLst/>
            </a:prstGeom>
            <a:noFill/>
            <a:ln>
              <a:noFill/>
            </a:ln>
          </p:spPr>
        </p:pic>
        <p:pic>
          <p:nvPicPr>
            <p:cNvPr id="122" name="Google Shape;122;p17"/>
            <p:cNvPicPr preferRelativeResize="0"/>
            <p:nvPr/>
          </p:nvPicPr>
          <p:blipFill rotWithShape="1">
            <a:blip r:embed="rId4">
              <a:alphaModFix/>
            </a:blip>
            <a:srcRect t="3358" b="86412"/>
            <a:stretch/>
          </p:blipFill>
          <p:spPr>
            <a:xfrm>
              <a:off x="1817075" y="4286230"/>
              <a:ext cx="5348501" cy="108100"/>
            </a:xfrm>
            <a:prstGeom prst="rect">
              <a:avLst/>
            </a:prstGeom>
            <a:noFill/>
            <a:ln>
              <a:noFill/>
            </a:ln>
          </p:spPr>
        </p:pic>
        <p:pic>
          <p:nvPicPr>
            <p:cNvPr id="123" name="Google Shape;123;p17"/>
            <p:cNvPicPr preferRelativeResize="0"/>
            <p:nvPr/>
          </p:nvPicPr>
          <p:blipFill rotWithShape="1">
            <a:blip r:embed="rId4">
              <a:alphaModFix/>
            </a:blip>
            <a:srcRect t="3358" b="86412"/>
            <a:stretch/>
          </p:blipFill>
          <p:spPr>
            <a:xfrm rot="-5400000">
              <a:off x="795269" y="3171611"/>
              <a:ext cx="2402549" cy="108100"/>
            </a:xfrm>
            <a:prstGeom prst="rect">
              <a:avLst/>
            </a:prstGeom>
            <a:noFill/>
            <a:ln>
              <a:noFill/>
            </a:ln>
          </p:spPr>
        </p:pic>
        <p:pic>
          <p:nvPicPr>
            <p:cNvPr id="124" name="Google Shape;124;p17"/>
            <p:cNvPicPr preferRelativeResize="0"/>
            <p:nvPr/>
          </p:nvPicPr>
          <p:blipFill rotWithShape="1">
            <a:blip r:embed="rId4">
              <a:alphaModFix/>
            </a:blip>
            <a:srcRect t="3358" b="86412"/>
            <a:stretch/>
          </p:blipFill>
          <p:spPr>
            <a:xfrm rot="5400000">
              <a:off x="5762091" y="3186899"/>
              <a:ext cx="2402549" cy="108100"/>
            </a:xfrm>
            <a:prstGeom prst="rect">
              <a:avLst/>
            </a:prstGeom>
            <a:noFill/>
            <a:ln>
              <a:noFill/>
            </a:ln>
          </p:spPr>
        </p:pic>
      </p:grpSp>
      <p:sp>
        <p:nvSpPr>
          <p:cNvPr id="126" name="Google Shape;126;p17"/>
          <p:cNvSpPr/>
          <p:nvPr/>
        </p:nvSpPr>
        <p:spPr>
          <a:xfrm>
            <a:off x="2887131" y="189246"/>
            <a:ext cx="3567461" cy="691255"/>
          </a:xfrm>
          <a:prstGeom prst="roundRect">
            <a:avLst>
              <a:gd name="adj" fmla="val 16667"/>
            </a:avLst>
          </a:prstGeom>
          <a:solidFill>
            <a:schemeClr val="accent6">
              <a:lumMod val="5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2800" b="1" i="0" u="none" strike="noStrike" cap="none" dirty="0">
                <a:solidFill>
                  <a:srgbClr val="FFFFFF"/>
                </a:solidFill>
                <a:latin typeface="Open Sans"/>
                <a:ea typeface="Open Sans"/>
                <a:cs typeface="Open Sans"/>
                <a:sym typeface="Open Sans"/>
              </a:rPr>
              <a:t>VISION &amp; </a:t>
            </a:r>
            <a:r>
              <a:rPr lang="en-GB" sz="2800" b="1" dirty="0">
                <a:solidFill>
                  <a:srgbClr val="FFFFFF"/>
                </a:solidFill>
                <a:latin typeface="Open Sans"/>
                <a:ea typeface="Open Sans"/>
                <a:cs typeface="Open Sans"/>
                <a:sym typeface="Open Sans"/>
              </a:rPr>
              <a:t>MISSION</a:t>
            </a:r>
            <a:endParaRPr sz="2800" b="0" i="0" u="none" strike="noStrike" cap="none" dirty="0">
              <a:solidFill>
                <a:srgbClr val="FFFFFF"/>
              </a:solidFill>
              <a:latin typeface="Open Sans"/>
              <a:ea typeface="Open Sans"/>
              <a:cs typeface="Open Sans"/>
              <a:sym typeface="Open Sans"/>
            </a:endParaRPr>
          </a:p>
        </p:txBody>
      </p:sp>
      <p:pic>
        <p:nvPicPr>
          <p:cNvPr id="2052" name="Picture 4" descr="A board of planning, diagrams and tasks with stickers. 10566916 Vector Art  at Vecteezy">
            <a:extLst>
              <a:ext uri="{FF2B5EF4-FFF2-40B4-BE49-F238E27FC236}">
                <a16:creationId xmlns:a16="http://schemas.microsoft.com/office/drawing/2014/main" id="{C7AB8276-DAD9-66D4-70C3-2A1E487710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9516" y="1253312"/>
            <a:ext cx="2108006" cy="13415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black text&#10;&#10;Description automatically generated">
            <a:extLst>
              <a:ext uri="{FF2B5EF4-FFF2-40B4-BE49-F238E27FC236}">
                <a16:creationId xmlns:a16="http://schemas.microsoft.com/office/drawing/2014/main" id="{29D80971-15DA-576C-41CB-691927FFA7D1}"/>
              </a:ext>
            </a:extLst>
          </p:cNvPr>
          <p:cNvPicPr>
            <a:picLocks noChangeAspect="1"/>
          </p:cNvPicPr>
          <p:nvPr/>
        </p:nvPicPr>
        <p:blipFill>
          <a:blip r:embed="rId6"/>
          <a:stretch>
            <a:fillRect/>
          </a:stretch>
        </p:blipFill>
        <p:spPr>
          <a:xfrm>
            <a:off x="8361558" y="4862945"/>
            <a:ext cx="782441" cy="28055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Shape 132"/>
        <p:cNvGrpSpPr/>
        <p:nvPr/>
      </p:nvGrpSpPr>
      <p:grpSpPr>
        <a:xfrm>
          <a:off x="0" y="0"/>
          <a:ext cx="0" cy="0"/>
          <a:chOff x="0" y="0"/>
          <a:chExt cx="0" cy="0"/>
        </a:xfrm>
      </p:grpSpPr>
      <p:sp>
        <p:nvSpPr>
          <p:cNvPr id="133" name="Google Shape;133;p18"/>
          <p:cNvSpPr/>
          <p:nvPr/>
        </p:nvSpPr>
        <p:spPr>
          <a:xfrm>
            <a:off x="1439850" y="1997963"/>
            <a:ext cx="6264300" cy="1001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txBox="1">
            <a:spLocks noGrp="1"/>
          </p:cNvSpPr>
          <p:nvPr>
            <p:ph type="ctrTitle"/>
          </p:nvPr>
        </p:nvSpPr>
        <p:spPr>
          <a:xfrm>
            <a:off x="478050" y="2029339"/>
            <a:ext cx="8187900" cy="1542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4800"/>
              <a:buNone/>
            </a:pPr>
            <a:r>
              <a:rPr lang="en-GB" dirty="0">
                <a:solidFill>
                  <a:schemeClr val="tx2">
                    <a:lumMod val="75000"/>
                  </a:schemeClr>
                </a:solidFill>
              </a:rPr>
              <a:t>Key Roles</a:t>
            </a:r>
            <a:endParaRPr dirty="0">
              <a:solidFill>
                <a:schemeClr val="tx2">
                  <a:lumMod val="75000"/>
                </a:schemeClr>
              </a:solidFill>
            </a:endParaRPr>
          </a:p>
        </p:txBody>
      </p:sp>
      <p:sp>
        <p:nvSpPr>
          <p:cNvPr id="135" name="Google Shape;135;p18"/>
          <p:cNvSpPr txBox="1"/>
          <p:nvPr/>
        </p:nvSpPr>
        <p:spPr>
          <a:xfrm>
            <a:off x="1744500" y="3039300"/>
            <a:ext cx="5655000" cy="738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dirty="0">
                <a:solidFill>
                  <a:schemeClr val="tx2">
                    <a:lumMod val="60000"/>
                    <a:lumOff val="40000"/>
                  </a:schemeClr>
                </a:solidFill>
                <a:latin typeface="Open Sans Light"/>
                <a:ea typeface="Open Sans Light"/>
                <a:cs typeface="Open Sans Light"/>
                <a:sym typeface="Open Sans Light"/>
              </a:rPr>
              <a:t>What are the </a:t>
            </a:r>
            <a:r>
              <a:rPr lang="en-GB" sz="1800" dirty="0">
                <a:solidFill>
                  <a:schemeClr val="tx2">
                    <a:lumMod val="60000"/>
                    <a:lumOff val="40000"/>
                  </a:schemeClr>
                </a:solidFill>
                <a:latin typeface="Open Sans Light"/>
                <a:ea typeface="Open Sans Light"/>
                <a:cs typeface="Open Sans Light"/>
                <a:sym typeface="Open Sans Light"/>
              </a:rPr>
              <a:t>external</a:t>
            </a:r>
            <a:r>
              <a:rPr lang="en-GB" sz="1800" b="0" i="1" u="none" strike="noStrike" cap="none" dirty="0">
                <a:solidFill>
                  <a:schemeClr val="tx2">
                    <a:lumMod val="60000"/>
                    <a:lumOff val="40000"/>
                  </a:schemeClr>
                </a:solidFill>
                <a:latin typeface="Open Sans Light"/>
                <a:ea typeface="Open Sans Light"/>
                <a:cs typeface="Open Sans Light"/>
                <a:sym typeface="Open Sans Light"/>
              </a:rPr>
              <a:t> </a:t>
            </a:r>
            <a:r>
              <a:rPr lang="en-GB" sz="1800" dirty="0">
                <a:solidFill>
                  <a:schemeClr val="tx2">
                    <a:lumMod val="60000"/>
                    <a:lumOff val="40000"/>
                  </a:schemeClr>
                </a:solidFill>
                <a:latin typeface="Open Sans Light"/>
                <a:ea typeface="Open Sans Light"/>
                <a:cs typeface="Open Sans Light"/>
                <a:sym typeface="Open Sans Light"/>
              </a:rPr>
              <a:t>r</a:t>
            </a:r>
            <a:r>
              <a:rPr lang="en-GB" sz="1800" b="0" i="0" u="none" strike="noStrike" cap="none" dirty="0">
                <a:solidFill>
                  <a:schemeClr val="tx2">
                    <a:lumMod val="60000"/>
                    <a:lumOff val="40000"/>
                  </a:schemeClr>
                </a:solidFill>
                <a:latin typeface="Open Sans Light"/>
                <a:ea typeface="Open Sans Light"/>
                <a:cs typeface="Open Sans Light"/>
                <a:sym typeface="Open Sans Light"/>
              </a:rPr>
              <a:t>oles we play</a:t>
            </a:r>
            <a:endParaRPr sz="1800" b="0" i="0" u="none" strike="noStrike" cap="none" dirty="0">
              <a:solidFill>
                <a:schemeClr val="tx2">
                  <a:lumMod val="60000"/>
                  <a:lumOff val="40000"/>
                </a:schemeClr>
              </a:solidFill>
              <a:latin typeface="Open Sans Light"/>
              <a:ea typeface="Open Sans Light"/>
              <a:cs typeface="Open Sans Light"/>
              <a:sym typeface="Open Sans Light"/>
            </a:endParaRPr>
          </a:p>
        </p:txBody>
      </p:sp>
      <p:pic>
        <p:nvPicPr>
          <p:cNvPr id="2" name="Picture 1" descr="A logo with black text&#10;&#10;Description automatically generated">
            <a:extLst>
              <a:ext uri="{FF2B5EF4-FFF2-40B4-BE49-F238E27FC236}">
                <a16:creationId xmlns:a16="http://schemas.microsoft.com/office/drawing/2014/main" id="{A832E9F6-DE90-30BD-9A82-C05F66B8DC61}"/>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9"/>
          <p:cNvSpPr txBox="1">
            <a:spLocks noGrp="1"/>
          </p:cNvSpPr>
          <p:nvPr>
            <p:ph type="title"/>
          </p:nvPr>
        </p:nvSpPr>
        <p:spPr>
          <a:xfrm>
            <a:off x="147467" y="211530"/>
            <a:ext cx="8740223" cy="635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en-GB" sz="2000" dirty="0">
                <a:solidFill>
                  <a:srgbClr val="353E49"/>
                </a:solidFill>
              </a:rPr>
              <a:t>These </a:t>
            </a:r>
            <a:r>
              <a:rPr lang="en-GB" sz="2000" i="1" dirty="0">
                <a:solidFill>
                  <a:srgbClr val="353E49"/>
                </a:solidFill>
              </a:rPr>
              <a:t>external </a:t>
            </a:r>
            <a:r>
              <a:rPr lang="en-GB" sz="2000" dirty="0">
                <a:solidFill>
                  <a:srgbClr val="353E49"/>
                </a:solidFill>
              </a:rPr>
              <a:t>attributes are the Key Roles that we can contribute to the broader vision</a:t>
            </a:r>
            <a:endParaRPr sz="3600" dirty="0">
              <a:solidFill>
                <a:srgbClr val="353E49"/>
              </a:solidFill>
            </a:endParaRPr>
          </a:p>
        </p:txBody>
      </p:sp>
      <p:sp>
        <p:nvSpPr>
          <p:cNvPr id="141" name="Google Shape;141;p19"/>
          <p:cNvSpPr/>
          <p:nvPr/>
        </p:nvSpPr>
        <p:spPr>
          <a:xfrm>
            <a:off x="92050" y="1767533"/>
            <a:ext cx="950400" cy="483606"/>
          </a:xfrm>
          <a:prstGeom prst="roundRect">
            <a:avLst>
              <a:gd name="adj" fmla="val 16667"/>
            </a:avLst>
          </a:prstGeom>
          <a:solidFill>
            <a:schemeClr val="tx1">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900" b="1" i="0" u="none" strike="noStrike" cap="none" dirty="0">
                <a:solidFill>
                  <a:schemeClr val="bg1"/>
                </a:solidFill>
                <a:latin typeface="Open Sans"/>
                <a:ea typeface="Open Sans"/>
                <a:cs typeface="Open Sans"/>
                <a:sym typeface="Open Sans"/>
              </a:rPr>
              <a:t>Support</a:t>
            </a:r>
            <a:endParaRPr sz="900" b="0" i="0" u="none" strike="noStrike" cap="none" dirty="0">
              <a:solidFill>
                <a:schemeClr val="bg1"/>
              </a:solidFill>
              <a:latin typeface="Open Sans"/>
              <a:ea typeface="Open Sans"/>
              <a:cs typeface="Open Sans"/>
              <a:sym typeface="Open Sans"/>
            </a:endParaRPr>
          </a:p>
        </p:txBody>
      </p:sp>
      <p:sp>
        <p:nvSpPr>
          <p:cNvPr id="143" name="Google Shape;143;p19"/>
          <p:cNvSpPr/>
          <p:nvPr/>
        </p:nvSpPr>
        <p:spPr>
          <a:xfrm>
            <a:off x="92050" y="2571750"/>
            <a:ext cx="950400" cy="2195737"/>
          </a:xfrm>
          <a:prstGeom prst="roundRect">
            <a:avLst>
              <a:gd name="adj" fmla="val 16667"/>
            </a:avLst>
          </a:prstGeom>
          <a:solidFill>
            <a:schemeClr val="tx1">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900" b="1" dirty="0">
                <a:solidFill>
                  <a:schemeClr val="bg1"/>
                </a:solidFill>
                <a:latin typeface="Open Sans"/>
                <a:ea typeface="Open Sans"/>
                <a:cs typeface="Open Sans"/>
                <a:sym typeface="Open Sans"/>
              </a:rPr>
              <a:t>Initiative Programs</a:t>
            </a:r>
            <a:endParaRPr sz="900" b="1" i="0" u="none" strike="noStrike" cap="none" dirty="0">
              <a:solidFill>
                <a:schemeClr val="bg1"/>
              </a:solidFill>
              <a:latin typeface="Open Sans"/>
              <a:ea typeface="Open Sans"/>
              <a:cs typeface="Open Sans"/>
              <a:sym typeface="Open Sans"/>
            </a:endParaRPr>
          </a:p>
        </p:txBody>
      </p:sp>
      <p:sp>
        <p:nvSpPr>
          <p:cNvPr id="145" name="Google Shape;145;p19"/>
          <p:cNvSpPr/>
          <p:nvPr/>
        </p:nvSpPr>
        <p:spPr>
          <a:xfrm>
            <a:off x="92050" y="1262364"/>
            <a:ext cx="8848878" cy="261300"/>
          </a:xfrm>
          <a:prstGeom prst="roundRect">
            <a:avLst>
              <a:gd name="adj" fmla="val 16667"/>
            </a:avLst>
          </a:prstGeom>
          <a:solidFill>
            <a:schemeClr val="tx1">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900" b="1">
                <a:solidFill>
                  <a:schemeClr val="bg1"/>
                </a:solidFill>
                <a:latin typeface="Open Sans"/>
                <a:ea typeface="Open Sans"/>
                <a:cs typeface="Open Sans"/>
                <a:sym typeface="Open Sans"/>
              </a:rPr>
              <a:t>KEY</a:t>
            </a:r>
            <a:r>
              <a:rPr lang="en-GB" sz="900" b="1" i="0" u="none" strike="noStrike" cap="none">
                <a:solidFill>
                  <a:schemeClr val="bg1"/>
                </a:solidFill>
                <a:latin typeface="Open Sans"/>
                <a:ea typeface="Open Sans"/>
                <a:cs typeface="Open Sans"/>
                <a:sym typeface="Open Sans"/>
              </a:rPr>
              <a:t> ROLES</a:t>
            </a:r>
            <a:endParaRPr sz="900" b="0" i="0" u="none" strike="noStrike" cap="none">
              <a:solidFill>
                <a:schemeClr val="bg1"/>
              </a:solidFill>
              <a:latin typeface="Open Sans"/>
              <a:ea typeface="Open Sans"/>
              <a:cs typeface="Open Sans"/>
              <a:sym typeface="Open Sans"/>
            </a:endParaRPr>
          </a:p>
        </p:txBody>
      </p:sp>
      <p:sp>
        <p:nvSpPr>
          <p:cNvPr id="147" name="Google Shape;147;p19"/>
          <p:cNvSpPr/>
          <p:nvPr/>
        </p:nvSpPr>
        <p:spPr>
          <a:xfrm>
            <a:off x="1177749" y="3172125"/>
            <a:ext cx="7762993" cy="487102"/>
          </a:xfrm>
          <a:prstGeom prst="roundRect">
            <a:avLst>
              <a:gd name="adj" fmla="val 16667"/>
            </a:avLst>
          </a:prstGeom>
          <a:solidFill>
            <a:schemeClr val="bg1"/>
          </a:solid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rgbClr val="002D62"/>
              </a:buClr>
              <a:buSzPts val="1400"/>
              <a:buFont typeface="Arial"/>
              <a:buNone/>
            </a:pPr>
            <a:r>
              <a:rPr lang="en-US" sz="900" b="0" i="1" u="none" strike="noStrike" cap="none" dirty="0">
                <a:solidFill>
                  <a:schemeClr val="bg2">
                    <a:lumMod val="95000"/>
                    <a:lumOff val="5000"/>
                  </a:schemeClr>
                </a:solidFill>
                <a:latin typeface="Open Sans"/>
                <a:ea typeface="Open Sans"/>
                <a:cs typeface="Open Sans"/>
                <a:sym typeface="Open Sans"/>
              </a:rPr>
              <a:t>(e) Make a significant contribution to closing the gap between Indigenous and non-Indigenous Australians in the areas of health and fitness, life expectancy, economic prosperity, family lifestyle, education and employment</a:t>
            </a:r>
            <a:endParaRPr sz="900" b="0" i="1" u="none" strike="noStrike" cap="none" dirty="0">
              <a:solidFill>
                <a:schemeClr val="bg2">
                  <a:lumMod val="95000"/>
                  <a:lumOff val="5000"/>
                </a:schemeClr>
              </a:solidFill>
              <a:latin typeface="Open Sans"/>
              <a:ea typeface="Open Sans"/>
              <a:cs typeface="Open Sans"/>
              <a:sym typeface="Open Sans"/>
            </a:endParaRPr>
          </a:p>
        </p:txBody>
      </p:sp>
      <p:sp>
        <p:nvSpPr>
          <p:cNvPr id="148" name="Google Shape;148;p19"/>
          <p:cNvSpPr/>
          <p:nvPr/>
        </p:nvSpPr>
        <p:spPr>
          <a:xfrm>
            <a:off x="1177749" y="3726255"/>
            <a:ext cx="7762993" cy="487102"/>
          </a:xfrm>
          <a:prstGeom prst="roundRect">
            <a:avLst>
              <a:gd name="adj" fmla="val 16667"/>
            </a:avLst>
          </a:prstGeom>
          <a:solidFill>
            <a:schemeClr val="bg1"/>
          </a:solid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rgbClr val="002D62"/>
              </a:buClr>
              <a:buSzPts val="1400"/>
              <a:buFont typeface="Arial"/>
              <a:buNone/>
            </a:pPr>
            <a:r>
              <a:rPr lang="en-GB" sz="900" i="1" dirty="0">
                <a:solidFill>
                  <a:schemeClr val="bg2">
                    <a:lumMod val="95000"/>
                    <a:lumOff val="5000"/>
                  </a:schemeClr>
                </a:solidFill>
                <a:latin typeface="Open Sans"/>
                <a:ea typeface="Open Sans"/>
                <a:cs typeface="Open Sans"/>
                <a:sym typeface="Open Sans"/>
              </a:rPr>
              <a:t>(f) Design and deliver a culturally appropriate life-skills program that enables disadvantage Indigenous men, women, and young people to build their self-worth and to achieve their hopes and dreams through education and stable employment</a:t>
            </a:r>
            <a:endParaRPr sz="900" b="0" i="0" u="none" strike="noStrike" cap="none" dirty="0">
              <a:solidFill>
                <a:schemeClr val="bg2">
                  <a:lumMod val="95000"/>
                  <a:lumOff val="5000"/>
                </a:schemeClr>
              </a:solidFill>
              <a:latin typeface="Open Sans"/>
              <a:ea typeface="Open Sans"/>
              <a:cs typeface="Open Sans"/>
              <a:sym typeface="Open Sans"/>
            </a:endParaRPr>
          </a:p>
        </p:txBody>
      </p:sp>
      <p:sp>
        <p:nvSpPr>
          <p:cNvPr id="150" name="Google Shape;150;p19"/>
          <p:cNvSpPr/>
          <p:nvPr/>
        </p:nvSpPr>
        <p:spPr>
          <a:xfrm>
            <a:off x="1177749" y="2597932"/>
            <a:ext cx="7762993" cy="487102"/>
          </a:xfrm>
          <a:prstGeom prst="roundRect">
            <a:avLst>
              <a:gd name="adj" fmla="val 16667"/>
            </a:avLst>
          </a:prstGeom>
          <a:solidFill>
            <a:schemeClr val="bg1"/>
          </a:solid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2D62"/>
              </a:buClr>
              <a:buSzPts val="1400"/>
              <a:buFont typeface="Arial"/>
              <a:buNone/>
            </a:pPr>
            <a:r>
              <a:rPr lang="en-US" sz="900" b="0" i="1" u="none" strike="noStrike" cap="none" dirty="0">
                <a:solidFill>
                  <a:schemeClr val="bg2">
                    <a:lumMod val="95000"/>
                    <a:lumOff val="5000"/>
                  </a:schemeClr>
                </a:solidFill>
                <a:latin typeface="Open Sans"/>
                <a:ea typeface="Open Sans"/>
                <a:cs typeface="Open Sans"/>
                <a:sym typeface="Open Sans"/>
              </a:rPr>
              <a:t>(b) Deliver practical care and relief programs to alleviate the suffering of target groups in Indigenous communities, including long-term unemployed, youth at risk of addiction or harmful activities, women who have experienced domestic violence and children who have dropped out of regular school</a:t>
            </a:r>
            <a:endParaRPr sz="900" b="0" i="1" u="none" strike="noStrike" cap="none" dirty="0">
              <a:solidFill>
                <a:schemeClr val="bg2">
                  <a:lumMod val="95000"/>
                  <a:lumOff val="5000"/>
                </a:schemeClr>
              </a:solidFill>
              <a:latin typeface="Open Sans"/>
              <a:ea typeface="Open Sans"/>
              <a:cs typeface="Open Sans"/>
              <a:sym typeface="Open Sans"/>
            </a:endParaRPr>
          </a:p>
        </p:txBody>
      </p:sp>
      <p:sp>
        <p:nvSpPr>
          <p:cNvPr id="151" name="Google Shape;151;p19"/>
          <p:cNvSpPr/>
          <p:nvPr/>
        </p:nvSpPr>
        <p:spPr>
          <a:xfrm>
            <a:off x="1177935" y="1764037"/>
            <a:ext cx="7762993" cy="487102"/>
          </a:xfrm>
          <a:prstGeom prst="roundRect">
            <a:avLst>
              <a:gd name="adj" fmla="val 16667"/>
            </a:avLst>
          </a:prstGeom>
          <a:solidFill>
            <a:schemeClr val="bg1"/>
          </a:solid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900" i="1" dirty="0">
                <a:solidFill>
                  <a:schemeClr val="bg2">
                    <a:lumMod val="95000"/>
                    <a:lumOff val="5000"/>
                  </a:schemeClr>
                </a:solidFill>
                <a:latin typeface="Open Sans"/>
                <a:ea typeface="Open Sans"/>
                <a:cs typeface="Open Sans"/>
                <a:sym typeface="Open Sans"/>
              </a:rPr>
              <a:t>(a) Provide relief and practical assistance to Indigenous men, women and children who are adversely affected and disadvantaged by poverty, sickness, suffering, distress, misfortune, disability or helplessness</a:t>
            </a:r>
            <a:endParaRPr sz="900" b="0" i="0" u="none" strike="noStrike" cap="none" dirty="0">
              <a:solidFill>
                <a:schemeClr val="bg2">
                  <a:lumMod val="95000"/>
                  <a:lumOff val="5000"/>
                </a:schemeClr>
              </a:solidFill>
              <a:latin typeface="Open Sans"/>
              <a:ea typeface="Open Sans"/>
              <a:cs typeface="Open Sans"/>
              <a:sym typeface="Open Sans"/>
            </a:endParaRPr>
          </a:p>
        </p:txBody>
      </p:sp>
      <p:sp>
        <p:nvSpPr>
          <p:cNvPr id="3" name="Google Shape;151;p19">
            <a:extLst>
              <a:ext uri="{FF2B5EF4-FFF2-40B4-BE49-F238E27FC236}">
                <a16:creationId xmlns:a16="http://schemas.microsoft.com/office/drawing/2014/main" id="{3BC31191-04C6-E0AE-29E3-BBEF5879E5BE}"/>
              </a:ext>
            </a:extLst>
          </p:cNvPr>
          <p:cNvSpPr/>
          <p:nvPr/>
        </p:nvSpPr>
        <p:spPr>
          <a:xfrm>
            <a:off x="1177749" y="4280385"/>
            <a:ext cx="7762993" cy="487102"/>
          </a:xfrm>
          <a:prstGeom prst="roundRect">
            <a:avLst>
              <a:gd name="adj" fmla="val 16667"/>
            </a:avLst>
          </a:prstGeom>
          <a:solidFill>
            <a:schemeClr val="bg1"/>
          </a:solid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900" i="1" dirty="0">
                <a:solidFill>
                  <a:schemeClr val="bg2">
                    <a:lumMod val="95000"/>
                    <a:lumOff val="5000"/>
                  </a:schemeClr>
                </a:solidFill>
                <a:latin typeface="Open Sans"/>
                <a:ea typeface="Open Sans"/>
                <a:cs typeface="Open Sans"/>
                <a:sym typeface="Open Sans"/>
              </a:rPr>
              <a:t>(g) Reduce the incidence of domestic violence and family dysfunction and breakdown among Indigenous people and communities by strengthening the family unit through focused training in home management, personal finance, communication skills, conflict resolution and relationship building across generations</a:t>
            </a:r>
            <a:endParaRPr sz="900" b="0" i="0" u="none" strike="noStrike" cap="none" dirty="0">
              <a:solidFill>
                <a:schemeClr val="bg2">
                  <a:lumMod val="95000"/>
                  <a:lumOff val="5000"/>
                </a:schemeClr>
              </a:solidFill>
              <a:latin typeface="Open Sans"/>
              <a:ea typeface="Open Sans"/>
              <a:cs typeface="Open Sans"/>
              <a:sym typeface="Open Sans"/>
            </a:endParaRPr>
          </a:p>
        </p:txBody>
      </p:sp>
      <p:pic>
        <p:nvPicPr>
          <p:cNvPr id="2" name="Picture 1" descr="A logo with black text&#10;&#10;Description automatically generated">
            <a:extLst>
              <a:ext uri="{FF2B5EF4-FFF2-40B4-BE49-F238E27FC236}">
                <a16:creationId xmlns:a16="http://schemas.microsoft.com/office/drawing/2014/main" id="{539804A8-2D7C-3910-BC31-5A06714F0AF8}"/>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41;p19">
            <a:extLst>
              <a:ext uri="{FF2B5EF4-FFF2-40B4-BE49-F238E27FC236}">
                <a16:creationId xmlns:a16="http://schemas.microsoft.com/office/drawing/2014/main" id="{A2D22467-CCCF-157B-121C-9B53850D5BE1}"/>
              </a:ext>
            </a:extLst>
          </p:cNvPr>
          <p:cNvSpPr/>
          <p:nvPr/>
        </p:nvSpPr>
        <p:spPr>
          <a:xfrm>
            <a:off x="194110" y="564873"/>
            <a:ext cx="950400" cy="451487"/>
          </a:xfrm>
          <a:prstGeom prst="roundRect">
            <a:avLst>
              <a:gd name="adj" fmla="val 16667"/>
            </a:avLst>
          </a:prstGeom>
          <a:solidFill>
            <a:schemeClr val="tx1">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dirty="0">
                <a:solidFill>
                  <a:srgbClr val="FFFFFF"/>
                </a:solidFill>
                <a:latin typeface="Open Sans"/>
                <a:ea typeface="Open Sans"/>
                <a:cs typeface="Open Sans"/>
                <a:sym typeface="Open Sans"/>
              </a:rPr>
              <a:t>Business </a:t>
            </a:r>
            <a:r>
              <a:rPr lang="en-GB" sz="800" b="1" dirty="0" err="1">
                <a:solidFill>
                  <a:srgbClr val="FFFFFF"/>
                </a:solidFill>
                <a:latin typeface="Open Sans"/>
                <a:ea typeface="Open Sans"/>
                <a:cs typeface="Open Sans"/>
                <a:sym typeface="Open Sans"/>
              </a:rPr>
              <a:t>Iniatiative</a:t>
            </a:r>
            <a:endParaRPr sz="800" b="0" i="0" u="none" strike="noStrike" cap="none" dirty="0">
              <a:solidFill>
                <a:srgbClr val="000000"/>
              </a:solidFill>
              <a:latin typeface="Open Sans"/>
              <a:ea typeface="Open Sans"/>
              <a:cs typeface="Open Sans"/>
              <a:sym typeface="Open Sans"/>
            </a:endParaRPr>
          </a:p>
        </p:txBody>
      </p:sp>
      <p:sp>
        <p:nvSpPr>
          <p:cNvPr id="3" name="Google Shape;143;p19">
            <a:extLst>
              <a:ext uri="{FF2B5EF4-FFF2-40B4-BE49-F238E27FC236}">
                <a16:creationId xmlns:a16="http://schemas.microsoft.com/office/drawing/2014/main" id="{DADB9037-AE66-5885-3FCC-0C53DED829B1}"/>
              </a:ext>
            </a:extLst>
          </p:cNvPr>
          <p:cNvSpPr/>
          <p:nvPr/>
        </p:nvSpPr>
        <p:spPr>
          <a:xfrm>
            <a:off x="188171" y="3055635"/>
            <a:ext cx="950400" cy="1010083"/>
          </a:xfrm>
          <a:prstGeom prst="roundRect">
            <a:avLst>
              <a:gd name="adj" fmla="val 16667"/>
            </a:avLst>
          </a:prstGeom>
          <a:solidFill>
            <a:schemeClr val="tx1">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dirty="0">
                <a:solidFill>
                  <a:srgbClr val="FFFFFF"/>
                </a:solidFill>
                <a:latin typeface="Open Sans"/>
                <a:ea typeface="Open Sans"/>
                <a:cs typeface="Open Sans"/>
                <a:sym typeface="Open Sans"/>
              </a:rPr>
              <a:t>Media &amp; Arts</a:t>
            </a:r>
            <a:endParaRPr sz="800" b="1" i="0" u="none" strike="noStrike" cap="none" dirty="0">
              <a:solidFill>
                <a:srgbClr val="FFFFFF"/>
              </a:solidFill>
              <a:latin typeface="Open Sans"/>
              <a:ea typeface="Open Sans"/>
              <a:cs typeface="Open Sans"/>
              <a:sym typeface="Open Sans"/>
            </a:endParaRPr>
          </a:p>
        </p:txBody>
      </p:sp>
      <p:sp>
        <p:nvSpPr>
          <p:cNvPr id="4" name="Google Shape;144;p19">
            <a:extLst>
              <a:ext uri="{FF2B5EF4-FFF2-40B4-BE49-F238E27FC236}">
                <a16:creationId xmlns:a16="http://schemas.microsoft.com/office/drawing/2014/main" id="{458110A7-7957-9A11-AEAE-6C03AE820A67}"/>
              </a:ext>
            </a:extLst>
          </p:cNvPr>
          <p:cNvSpPr/>
          <p:nvPr/>
        </p:nvSpPr>
        <p:spPr>
          <a:xfrm>
            <a:off x="188171" y="4306570"/>
            <a:ext cx="950400" cy="483300"/>
          </a:xfrm>
          <a:prstGeom prst="roundRect">
            <a:avLst>
              <a:gd name="adj" fmla="val 16667"/>
            </a:avLst>
          </a:prstGeom>
          <a:solidFill>
            <a:schemeClr val="tx1">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dirty="0">
                <a:solidFill>
                  <a:srgbClr val="FFFFFF"/>
                </a:solidFill>
                <a:latin typeface="Open Sans"/>
                <a:ea typeface="Open Sans"/>
                <a:cs typeface="Open Sans"/>
                <a:sym typeface="Open Sans"/>
              </a:rPr>
              <a:t>Brokerage</a:t>
            </a:r>
            <a:endParaRPr sz="800" b="0" i="0" u="none" strike="noStrike" cap="none" dirty="0">
              <a:solidFill>
                <a:srgbClr val="000000"/>
              </a:solidFill>
              <a:latin typeface="Open Sans"/>
              <a:ea typeface="Open Sans"/>
              <a:cs typeface="Open Sans"/>
              <a:sym typeface="Open Sans"/>
            </a:endParaRPr>
          </a:p>
        </p:txBody>
      </p:sp>
      <p:sp>
        <p:nvSpPr>
          <p:cNvPr id="5" name="Google Shape;145;p19">
            <a:extLst>
              <a:ext uri="{FF2B5EF4-FFF2-40B4-BE49-F238E27FC236}">
                <a16:creationId xmlns:a16="http://schemas.microsoft.com/office/drawing/2014/main" id="{24C47FAA-CC3A-BA7C-7550-DC7EA38DBD94}"/>
              </a:ext>
            </a:extLst>
          </p:cNvPr>
          <p:cNvSpPr/>
          <p:nvPr/>
        </p:nvSpPr>
        <p:spPr>
          <a:xfrm>
            <a:off x="193992" y="142426"/>
            <a:ext cx="8811462" cy="261300"/>
          </a:xfrm>
          <a:prstGeom prst="roundRect">
            <a:avLst>
              <a:gd name="adj" fmla="val 16667"/>
            </a:avLst>
          </a:prstGeom>
          <a:solidFill>
            <a:schemeClr val="tx1">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800" b="1">
                <a:solidFill>
                  <a:srgbClr val="FFFFFF"/>
                </a:solidFill>
                <a:latin typeface="Open Sans"/>
                <a:ea typeface="Open Sans"/>
                <a:cs typeface="Open Sans"/>
                <a:sym typeface="Open Sans"/>
              </a:rPr>
              <a:t>KEY</a:t>
            </a:r>
            <a:r>
              <a:rPr lang="en-GB" sz="800" b="1" i="0" u="none" strike="noStrike" cap="none">
                <a:solidFill>
                  <a:srgbClr val="FFFFFF"/>
                </a:solidFill>
                <a:latin typeface="Open Sans"/>
                <a:ea typeface="Open Sans"/>
                <a:cs typeface="Open Sans"/>
                <a:sym typeface="Open Sans"/>
              </a:rPr>
              <a:t> ROLES</a:t>
            </a:r>
            <a:endParaRPr sz="800" b="0" i="0" u="none" strike="noStrike" cap="none">
              <a:solidFill>
                <a:srgbClr val="000000"/>
              </a:solidFill>
              <a:latin typeface="Open Sans"/>
              <a:ea typeface="Open Sans"/>
              <a:cs typeface="Open Sans"/>
              <a:sym typeface="Open Sans"/>
            </a:endParaRPr>
          </a:p>
        </p:txBody>
      </p:sp>
      <p:sp>
        <p:nvSpPr>
          <p:cNvPr id="6" name="Google Shape;146;p19">
            <a:extLst>
              <a:ext uri="{FF2B5EF4-FFF2-40B4-BE49-F238E27FC236}">
                <a16:creationId xmlns:a16="http://schemas.microsoft.com/office/drawing/2014/main" id="{D813C688-9523-9611-BF08-A31C2F4222A1}"/>
              </a:ext>
            </a:extLst>
          </p:cNvPr>
          <p:cNvSpPr/>
          <p:nvPr/>
        </p:nvSpPr>
        <p:spPr>
          <a:xfrm>
            <a:off x="1274056" y="3055635"/>
            <a:ext cx="7731399" cy="426600"/>
          </a:xfrm>
          <a:prstGeom prst="roundRect">
            <a:avLst>
              <a:gd name="adj" fmla="val 16667"/>
            </a:avLst>
          </a:prstGeom>
          <a:no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rgbClr val="002D62"/>
              </a:buClr>
              <a:buSzPts val="1400"/>
              <a:buFont typeface="Arial"/>
              <a:buNone/>
            </a:pPr>
            <a:r>
              <a:rPr lang="en-US" sz="800" b="0" i="0" u="none" strike="noStrike" cap="none" dirty="0">
                <a:solidFill>
                  <a:srgbClr val="1F1F1F"/>
                </a:solidFill>
                <a:latin typeface="Open Sans"/>
                <a:ea typeface="Open Sans"/>
                <a:cs typeface="Open Sans"/>
                <a:sym typeface="Open Sans"/>
              </a:rPr>
              <a:t>(j) Establish, operate and provide training in media facilities (including but not limited to radio, television, internet, publications, performing arts and production studios) for the purpose of promoting and presenting the Indigenous Australian cultural heritage, performing and visual recordings and other resource materials</a:t>
            </a:r>
            <a:endParaRPr sz="800" b="0" i="0" u="none" strike="noStrike" cap="none" dirty="0">
              <a:solidFill>
                <a:srgbClr val="1F1F1F"/>
              </a:solidFill>
              <a:latin typeface="Open Sans"/>
              <a:ea typeface="Open Sans"/>
              <a:cs typeface="Open Sans"/>
              <a:sym typeface="Open Sans"/>
            </a:endParaRPr>
          </a:p>
        </p:txBody>
      </p:sp>
      <p:sp>
        <p:nvSpPr>
          <p:cNvPr id="7" name="Google Shape;147;p19">
            <a:extLst>
              <a:ext uri="{FF2B5EF4-FFF2-40B4-BE49-F238E27FC236}">
                <a16:creationId xmlns:a16="http://schemas.microsoft.com/office/drawing/2014/main" id="{AB29C3F8-5EA7-9C91-642F-419F178F7B44}"/>
              </a:ext>
            </a:extLst>
          </p:cNvPr>
          <p:cNvSpPr/>
          <p:nvPr/>
        </p:nvSpPr>
        <p:spPr>
          <a:xfrm>
            <a:off x="1274056" y="3610797"/>
            <a:ext cx="7731399" cy="426600"/>
          </a:xfrm>
          <a:prstGeom prst="roundRect">
            <a:avLst>
              <a:gd name="adj" fmla="val 16667"/>
            </a:avLst>
          </a:prstGeom>
          <a:no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rgbClr val="002D62"/>
              </a:buClr>
              <a:buSzPts val="1400"/>
              <a:buFont typeface="Arial"/>
              <a:buNone/>
            </a:pPr>
            <a:r>
              <a:rPr lang="en-US" sz="800" b="0" i="1" u="none" strike="noStrike" cap="none" dirty="0">
                <a:solidFill>
                  <a:srgbClr val="1F1F1F"/>
                </a:solidFill>
                <a:latin typeface="Open Sans"/>
                <a:ea typeface="Open Sans"/>
                <a:cs typeface="Open Sans"/>
                <a:sym typeface="Open Sans"/>
              </a:rPr>
              <a:t>(k) Establish a creative arts program that will promote </a:t>
            </a:r>
            <a:r>
              <a:rPr lang="en-US" sz="800" i="1" dirty="0">
                <a:solidFill>
                  <a:srgbClr val="1F1F1F"/>
                </a:solidFill>
                <a:latin typeface="Open Sans"/>
                <a:ea typeface="Open Sans"/>
                <a:cs typeface="Open Sans"/>
                <a:sym typeface="Open Sans"/>
              </a:rPr>
              <a:t>c</a:t>
            </a:r>
            <a:r>
              <a:rPr lang="en-US" sz="800" b="0" i="1" u="none" strike="noStrike" cap="none" dirty="0">
                <a:solidFill>
                  <a:srgbClr val="1F1F1F"/>
                </a:solidFill>
                <a:latin typeface="Open Sans"/>
                <a:ea typeface="Open Sans"/>
                <a:cs typeface="Open Sans"/>
                <a:sym typeface="Open Sans"/>
              </a:rPr>
              <a:t>ultural dance, drama, music, dress, story-telling, Aboriginal and Torres Strait Islander languages, crafts and design, techniques and tools</a:t>
            </a:r>
            <a:endParaRPr sz="800" b="0" i="1" u="none" strike="noStrike" cap="none" dirty="0">
              <a:solidFill>
                <a:srgbClr val="1F1F1F"/>
              </a:solidFill>
              <a:latin typeface="Open Sans"/>
              <a:ea typeface="Open Sans"/>
              <a:cs typeface="Open Sans"/>
              <a:sym typeface="Open Sans"/>
            </a:endParaRPr>
          </a:p>
        </p:txBody>
      </p:sp>
      <p:sp>
        <p:nvSpPr>
          <p:cNvPr id="8" name="Google Shape;148;p19">
            <a:extLst>
              <a:ext uri="{FF2B5EF4-FFF2-40B4-BE49-F238E27FC236}">
                <a16:creationId xmlns:a16="http://schemas.microsoft.com/office/drawing/2014/main" id="{C4695F41-C1F8-0850-6C4B-856453999E64}"/>
              </a:ext>
            </a:extLst>
          </p:cNvPr>
          <p:cNvSpPr/>
          <p:nvPr/>
        </p:nvSpPr>
        <p:spPr>
          <a:xfrm>
            <a:off x="1274055" y="4334945"/>
            <a:ext cx="7731399" cy="426600"/>
          </a:xfrm>
          <a:prstGeom prst="roundRect">
            <a:avLst>
              <a:gd name="adj" fmla="val 16667"/>
            </a:avLst>
          </a:prstGeom>
          <a:no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rgbClr val="002D62"/>
              </a:buClr>
              <a:buSzPts val="1400"/>
              <a:buFont typeface="Arial"/>
              <a:buNone/>
            </a:pPr>
            <a:r>
              <a:rPr lang="en-GB" sz="800" i="1" dirty="0">
                <a:solidFill>
                  <a:srgbClr val="1F1F1F"/>
                </a:solidFill>
                <a:latin typeface="Open Sans"/>
                <a:ea typeface="Open Sans"/>
                <a:cs typeface="Open Sans"/>
                <a:sym typeface="Open Sans"/>
              </a:rPr>
              <a:t>(l) Conduct fund-raising programs, campaigns and submissions, including applications to the government, corporate and philanthropic sectors, for the purpose of generating financial and other resources to be applied to the community development and training programs and to the relief of poverty and suffering, as outlined in subsections (a) to (k) above</a:t>
            </a:r>
            <a:endParaRPr sz="800" b="0" i="0" u="none" strike="noStrike" cap="none" dirty="0">
              <a:solidFill>
                <a:srgbClr val="1F1F1F"/>
              </a:solidFill>
              <a:latin typeface="Open Sans"/>
              <a:ea typeface="Open Sans"/>
              <a:cs typeface="Open Sans"/>
              <a:sym typeface="Open Sans"/>
            </a:endParaRPr>
          </a:p>
        </p:txBody>
      </p:sp>
      <p:sp>
        <p:nvSpPr>
          <p:cNvPr id="9" name="Google Shape;150;p19">
            <a:extLst>
              <a:ext uri="{FF2B5EF4-FFF2-40B4-BE49-F238E27FC236}">
                <a16:creationId xmlns:a16="http://schemas.microsoft.com/office/drawing/2014/main" id="{40DEF30F-5AAE-71AA-2E49-93BC09A8FAF0}"/>
              </a:ext>
            </a:extLst>
          </p:cNvPr>
          <p:cNvSpPr/>
          <p:nvPr/>
        </p:nvSpPr>
        <p:spPr>
          <a:xfrm>
            <a:off x="1274055" y="1855320"/>
            <a:ext cx="7731399" cy="426600"/>
          </a:xfrm>
          <a:prstGeom prst="roundRect">
            <a:avLst>
              <a:gd name="adj" fmla="val 16667"/>
            </a:avLst>
          </a:prstGeom>
          <a:no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002D62"/>
              </a:buClr>
              <a:buSzPts val="1400"/>
              <a:buFont typeface="Arial"/>
              <a:buNone/>
            </a:pPr>
            <a:r>
              <a:rPr lang="en-US" sz="800" i="1" dirty="0">
                <a:solidFill>
                  <a:srgbClr val="1F1F1F"/>
                </a:solidFill>
                <a:latin typeface="Open Sans"/>
                <a:ea typeface="Open Sans"/>
                <a:cs typeface="Open Sans"/>
                <a:sym typeface="Open Sans"/>
              </a:rPr>
              <a:t>(h) Connect with disadvantaged and at risk Indigenous children and young people and mentor them into pathways to training, employment and a healthy lifestyle</a:t>
            </a:r>
            <a:endParaRPr sz="800" b="0" i="1" u="none" strike="noStrike" cap="none" dirty="0">
              <a:solidFill>
                <a:srgbClr val="1F1F1F"/>
              </a:solidFill>
              <a:latin typeface="Open Sans"/>
              <a:ea typeface="Open Sans"/>
              <a:cs typeface="Open Sans"/>
              <a:sym typeface="Open Sans"/>
            </a:endParaRPr>
          </a:p>
        </p:txBody>
      </p:sp>
      <p:sp>
        <p:nvSpPr>
          <p:cNvPr id="11" name="Google Shape;152;p19">
            <a:extLst>
              <a:ext uri="{FF2B5EF4-FFF2-40B4-BE49-F238E27FC236}">
                <a16:creationId xmlns:a16="http://schemas.microsoft.com/office/drawing/2014/main" id="{3E6237E7-3A9F-9527-FBE8-38CD5F877CB3}"/>
              </a:ext>
            </a:extLst>
          </p:cNvPr>
          <p:cNvSpPr/>
          <p:nvPr/>
        </p:nvSpPr>
        <p:spPr>
          <a:xfrm>
            <a:off x="194110" y="1233700"/>
            <a:ext cx="950400" cy="1604595"/>
          </a:xfrm>
          <a:prstGeom prst="roundRect">
            <a:avLst>
              <a:gd name="adj" fmla="val 16667"/>
            </a:avLst>
          </a:prstGeom>
          <a:solidFill>
            <a:schemeClr val="tx1">
              <a:lumMod val="60000"/>
              <a:lumOff val="40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en-GB" sz="800" b="1" dirty="0">
                <a:solidFill>
                  <a:srgbClr val="FFFFFF"/>
                </a:solidFill>
                <a:latin typeface="Open Sans"/>
                <a:ea typeface="Open Sans"/>
                <a:cs typeface="Open Sans"/>
                <a:sym typeface="Open Sans"/>
              </a:rPr>
              <a:t>Mentoring</a:t>
            </a:r>
            <a:endParaRPr sz="800" b="0" i="0" u="none" strike="noStrike" cap="none" dirty="0">
              <a:solidFill>
                <a:srgbClr val="000000"/>
              </a:solidFill>
              <a:latin typeface="Open Sans"/>
              <a:ea typeface="Open Sans"/>
              <a:cs typeface="Open Sans"/>
              <a:sym typeface="Open Sans"/>
            </a:endParaRPr>
          </a:p>
        </p:txBody>
      </p:sp>
      <p:sp>
        <p:nvSpPr>
          <p:cNvPr id="12" name="Google Shape;153;p19">
            <a:extLst>
              <a:ext uri="{FF2B5EF4-FFF2-40B4-BE49-F238E27FC236}">
                <a16:creationId xmlns:a16="http://schemas.microsoft.com/office/drawing/2014/main" id="{1538E517-4AE8-4F68-5A81-6C50C5F24CD2}"/>
              </a:ext>
            </a:extLst>
          </p:cNvPr>
          <p:cNvSpPr/>
          <p:nvPr/>
        </p:nvSpPr>
        <p:spPr>
          <a:xfrm>
            <a:off x="1274055" y="564873"/>
            <a:ext cx="7731399" cy="426600"/>
          </a:xfrm>
          <a:prstGeom prst="roundRect">
            <a:avLst>
              <a:gd name="adj" fmla="val 16667"/>
            </a:avLst>
          </a:prstGeom>
          <a:no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rgbClr val="002D62"/>
              </a:buClr>
              <a:buSzPts val="1400"/>
              <a:buFont typeface="Arial"/>
              <a:buNone/>
            </a:pPr>
            <a:r>
              <a:rPr lang="en-US" sz="800" b="0" i="0" u="none" strike="noStrike" cap="none" dirty="0">
                <a:solidFill>
                  <a:srgbClr val="1F1F1F"/>
                </a:solidFill>
                <a:latin typeface="Open Sans"/>
                <a:ea typeface="Open Sans"/>
                <a:cs typeface="Open Sans"/>
                <a:sym typeface="Open Sans"/>
              </a:rPr>
              <a:t>(</a:t>
            </a:r>
            <a:r>
              <a:rPr lang="en-US" sz="800" b="0" i="0" u="none" strike="noStrike" cap="none" dirty="0" err="1">
                <a:solidFill>
                  <a:srgbClr val="1F1F1F"/>
                </a:solidFill>
                <a:latin typeface="Open Sans"/>
                <a:ea typeface="Open Sans"/>
                <a:cs typeface="Open Sans"/>
                <a:sym typeface="Open Sans"/>
              </a:rPr>
              <a:t>i</a:t>
            </a:r>
            <a:r>
              <a:rPr lang="en-US" sz="800" b="0" i="0" u="none" strike="noStrike" cap="none" dirty="0">
                <a:solidFill>
                  <a:srgbClr val="1F1F1F"/>
                </a:solidFill>
                <a:latin typeface="Open Sans"/>
                <a:ea typeface="Open Sans"/>
                <a:cs typeface="Open Sans"/>
                <a:sym typeface="Open Sans"/>
              </a:rPr>
              <a:t>) Support the creation of enterprises and small businesses that will empower Indigenous men and women to move away from welfare dependency and generate income for the well-being of themselves and their families</a:t>
            </a:r>
            <a:endParaRPr sz="800" b="0" i="0" u="none" strike="noStrike" cap="none" dirty="0">
              <a:solidFill>
                <a:srgbClr val="1F1F1F"/>
              </a:solidFill>
              <a:latin typeface="Open Sans"/>
              <a:ea typeface="Open Sans"/>
              <a:cs typeface="Open Sans"/>
              <a:sym typeface="Open Sans"/>
            </a:endParaRPr>
          </a:p>
        </p:txBody>
      </p:sp>
      <p:sp>
        <p:nvSpPr>
          <p:cNvPr id="13" name="Google Shape;153;p19">
            <a:extLst>
              <a:ext uri="{FF2B5EF4-FFF2-40B4-BE49-F238E27FC236}">
                <a16:creationId xmlns:a16="http://schemas.microsoft.com/office/drawing/2014/main" id="{7F344CAA-E27F-A117-3398-A4CEA6A8042B}"/>
              </a:ext>
            </a:extLst>
          </p:cNvPr>
          <p:cNvSpPr/>
          <p:nvPr/>
        </p:nvSpPr>
        <p:spPr>
          <a:xfrm>
            <a:off x="1274055" y="1307027"/>
            <a:ext cx="7731399" cy="426600"/>
          </a:xfrm>
          <a:prstGeom prst="roundRect">
            <a:avLst>
              <a:gd name="adj" fmla="val 16667"/>
            </a:avLst>
          </a:prstGeom>
          <a:no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rgbClr val="002D62"/>
              </a:buClr>
              <a:buSzPts val="1400"/>
              <a:buFont typeface="Arial"/>
              <a:buNone/>
            </a:pPr>
            <a:r>
              <a:rPr lang="en-US" sz="800" b="0" i="0" u="none" strike="noStrike" cap="none" dirty="0">
                <a:solidFill>
                  <a:srgbClr val="1F1F1F"/>
                </a:solidFill>
                <a:latin typeface="Open Sans"/>
                <a:ea typeface="Open Sans"/>
                <a:cs typeface="Open Sans"/>
                <a:sym typeface="Open Sans"/>
              </a:rPr>
              <a:t>(c.) Empower Indigenous men, women and young people across Australia to transform their communities, rise to their full potential and achieve their hopes and destinies by establishing a </a:t>
            </a:r>
            <a:r>
              <a:rPr lang="en-US" sz="800" b="0" i="0" u="none" strike="noStrike" cap="none" dirty="0" err="1">
                <a:solidFill>
                  <a:srgbClr val="1F1F1F"/>
                </a:solidFill>
                <a:latin typeface="Open Sans"/>
                <a:ea typeface="Open Sans"/>
                <a:cs typeface="Open Sans"/>
                <a:sym typeface="Open Sans"/>
              </a:rPr>
              <a:t>centre</a:t>
            </a:r>
            <a:r>
              <a:rPr lang="en-US" sz="800" b="0" i="0" u="none" strike="noStrike" cap="none" dirty="0">
                <a:solidFill>
                  <a:srgbClr val="1F1F1F"/>
                </a:solidFill>
                <a:latin typeface="Open Sans"/>
                <a:ea typeface="Open Sans"/>
                <a:cs typeface="Open Sans"/>
                <a:sym typeface="Open Sans"/>
              </a:rPr>
              <a:t> of excellence and integrity, where people of all ages, backgrounds, cultures and needs come together to learn, grow, network and benefit culturally sensitive, spiritual and practical training programs</a:t>
            </a:r>
            <a:endParaRPr sz="800" b="0" i="0" u="none" strike="noStrike" cap="none" dirty="0">
              <a:solidFill>
                <a:srgbClr val="1F1F1F"/>
              </a:solidFill>
              <a:latin typeface="Open Sans"/>
              <a:ea typeface="Open Sans"/>
              <a:cs typeface="Open Sans"/>
              <a:sym typeface="Open Sans"/>
            </a:endParaRPr>
          </a:p>
        </p:txBody>
      </p:sp>
      <p:sp>
        <p:nvSpPr>
          <p:cNvPr id="15" name="Google Shape;146;p19">
            <a:extLst>
              <a:ext uri="{FF2B5EF4-FFF2-40B4-BE49-F238E27FC236}">
                <a16:creationId xmlns:a16="http://schemas.microsoft.com/office/drawing/2014/main" id="{B5FE77EF-4A15-A858-2330-AEAB301274A8}"/>
              </a:ext>
            </a:extLst>
          </p:cNvPr>
          <p:cNvSpPr/>
          <p:nvPr/>
        </p:nvSpPr>
        <p:spPr>
          <a:xfrm>
            <a:off x="1274055" y="2411695"/>
            <a:ext cx="7731399" cy="426600"/>
          </a:xfrm>
          <a:prstGeom prst="roundRect">
            <a:avLst>
              <a:gd name="adj" fmla="val 16667"/>
            </a:avLst>
          </a:prstGeom>
          <a:noFill/>
          <a:ln w="28575" cap="flat" cmpd="sng">
            <a:solidFill>
              <a:schemeClr val="tx1">
                <a:lumMod val="60000"/>
                <a:lumOff val="40000"/>
              </a:schemeClr>
            </a:solidFill>
            <a:prstDash val="solid"/>
            <a:round/>
            <a:headEnd type="none" w="sm" len="sm"/>
            <a:tailEnd type="none" w="sm" len="sm"/>
          </a:ln>
        </p:spPr>
        <p:txBody>
          <a:bodyPr spcFirstLastPara="1" wrap="square" lIns="36000" tIns="36000" rIns="36000" bIns="36000" anchor="ctr" anchorCtr="0">
            <a:noAutofit/>
          </a:bodyPr>
          <a:lstStyle/>
          <a:p>
            <a:pPr marL="0" lvl="0" indent="0" algn="ctr" rtl="0">
              <a:spcBef>
                <a:spcPts val="0"/>
              </a:spcBef>
              <a:spcAft>
                <a:spcPts val="0"/>
              </a:spcAft>
              <a:buClr>
                <a:srgbClr val="002D62"/>
              </a:buClr>
              <a:buSzPts val="1400"/>
              <a:buFont typeface="Arial"/>
              <a:buNone/>
            </a:pPr>
            <a:r>
              <a:rPr lang="en-GB" sz="800" i="1" dirty="0">
                <a:solidFill>
                  <a:srgbClr val="1F1F1F"/>
                </a:solidFill>
                <a:latin typeface="Open Sans"/>
                <a:ea typeface="Open Sans"/>
                <a:cs typeface="Open Sans"/>
                <a:sym typeface="Open Sans"/>
              </a:rPr>
              <a:t>(d) Raise and support a generation of dedicated and effective leaders in Indigenous communities across the nation and beyond; men and women who will take the lead in transforming their communities and enhancing the quality of life for all their people</a:t>
            </a:r>
            <a:endParaRPr sz="800" b="0" i="0" u="none" strike="noStrike" cap="none" dirty="0">
              <a:solidFill>
                <a:srgbClr val="1F1F1F"/>
              </a:solidFill>
              <a:latin typeface="Open Sans"/>
              <a:ea typeface="Open Sans"/>
              <a:cs typeface="Open Sans"/>
              <a:sym typeface="Open Sans"/>
            </a:endParaRPr>
          </a:p>
        </p:txBody>
      </p:sp>
      <p:pic>
        <p:nvPicPr>
          <p:cNvPr id="10" name="Picture 9" descr="A logo with black text&#10;&#10;Description automatically generated">
            <a:extLst>
              <a:ext uri="{FF2B5EF4-FFF2-40B4-BE49-F238E27FC236}">
                <a16:creationId xmlns:a16="http://schemas.microsoft.com/office/drawing/2014/main" id="{E0C9E1B9-FA15-C57E-495D-60B40ADCA985}"/>
              </a:ext>
            </a:extLst>
          </p:cNvPr>
          <p:cNvPicPr>
            <a:picLocks noChangeAspect="1"/>
          </p:cNvPicPr>
          <p:nvPr/>
        </p:nvPicPr>
        <p:blipFill>
          <a:blip r:embed="rId2"/>
          <a:stretch>
            <a:fillRect/>
          </a:stretch>
        </p:blipFill>
        <p:spPr>
          <a:xfrm>
            <a:off x="8361558" y="4862945"/>
            <a:ext cx="782441" cy="280555"/>
          </a:xfrm>
          <a:prstGeom prst="rect">
            <a:avLst/>
          </a:prstGeom>
        </p:spPr>
      </p:pic>
    </p:spTree>
    <p:extLst>
      <p:ext uri="{BB962C8B-B14F-4D97-AF65-F5344CB8AC3E}">
        <p14:creationId xmlns:p14="http://schemas.microsoft.com/office/powerpoint/2010/main" val="1446058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0"/>
          <p:cNvSpPr txBox="1">
            <a:spLocks noGrp="1"/>
          </p:cNvSpPr>
          <p:nvPr>
            <p:ph type="title"/>
          </p:nvPr>
        </p:nvSpPr>
        <p:spPr>
          <a:xfrm>
            <a:off x="245364" y="551991"/>
            <a:ext cx="8116500" cy="635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en-GB" sz="1200" b="1" i="1" dirty="0">
                <a:solidFill>
                  <a:srgbClr val="353E49"/>
                </a:solidFill>
                <a:latin typeface="Open Sans"/>
                <a:ea typeface="Open Sans"/>
                <a:cs typeface="Open Sans"/>
                <a:sym typeface="Open Sans"/>
              </a:rPr>
              <a:t>(</a:t>
            </a:r>
            <a:r>
              <a:rPr lang="en-GB" sz="1200" b="1" i="1" dirty="0">
                <a:solidFill>
                  <a:srgbClr val="1F1F1F"/>
                </a:solidFill>
                <a:latin typeface="Open Sans"/>
                <a:ea typeface="Open Sans"/>
                <a:cs typeface="Open Sans"/>
                <a:sym typeface="Open Sans"/>
              </a:rPr>
              <a:t>a) Provide relief and practical assistance to Indigenous men, women and children who are adversely affected and disadvantaged by poverty, sickness, suffering, distress, misfortune, disability or helplessness</a:t>
            </a:r>
            <a:endParaRPr sz="2800" b="1" dirty="0">
              <a:solidFill>
                <a:srgbClr val="353E49"/>
              </a:solidFill>
            </a:endParaRPr>
          </a:p>
        </p:txBody>
      </p:sp>
      <p:sp>
        <p:nvSpPr>
          <p:cNvPr id="159" name="Google Shape;159;p20"/>
          <p:cNvSpPr/>
          <p:nvPr/>
        </p:nvSpPr>
        <p:spPr>
          <a:xfrm>
            <a:off x="6894947" y="127575"/>
            <a:ext cx="2092500" cy="2613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600"/>
              <a:buFont typeface="Arial"/>
              <a:buNone/>
            </a:pPr>
            <a:r>
              <a:rPr lang="en-GB" sz="1300" b="1" i="0" u="none" strike="noStrike" cap="none">
                <a:solidFill>
                  <a:srgbClr val="FFFFFF"/>
                </a:solidFill>
                <a:latin typeface="Open Sans"/>
                <a:ea typeface="Open Sans"/>
                <a:cs typeface="Open Sans"/>
                <a:sym typeface="Open Sans"/>
              </a:rPr>
              <a:t>UNIQUE ROLES</a:t>
            </a:r>
            <a:endParaRPr sz="1300" b="0" i="0" u="none" strike="noStrike" cap="none">
              <a:solidFill>
                <a:srgbClr val="000000"/>
              </a:solidFill>
              <a:latin typeface="Open Sans"/>
              <a:ea typeface="Open Sans"/>
              <a:cs typeface="Open Sans"/>
              <a:sym typeface="Open Sans"/>
            </a:endParaRPr>
          </a:p>
        </p:txBody>
      </p:sp>
      <p:sp>
        <p:nvSpPr>
          <p:cNvPr id="160" name="Google Shape;160;p20"/>
          <p:cNvSpPr/>
          <p:nvPr/>
        </p:nvSpPr>
        <p:spPr>
          <a:xfrm>
            <a:off x="235500" y="1459713"/>
            <a:ext cx="1296900" cy="14184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a:solidFill>
                  <a:srgbClr val="FFFFFF"/>
                </a:solidFill>
                <a:latin typeface="Open Sans"/>
                <a:ea typeface="Open Sans"/>
                <a:cs typeface="Open Sans"/>
                <a:sym typeface="Open Sans"/>
              </a:rPr>
              <a:t>What it means</a:t>
            </a:r>
            <a:endParaRPr sz="1200" b="0" i="0" u="none" strike="noStrike" cap="none">
              <a:solidFill>
                <a:srgbClr val="000000"/>
              </a:solidFill>
              <a:latin typeface="Open Sans"/>
              <a:ea typeface="Open Sans"/>
              <a:cs typeface="Open Sans"/>
              <a:sym typeface="Open Sans"/>
            </a:endParaRPr>
          </a:p>
        </p:txBody>
      </p:sp>
      <p:sp>
        <p:nvSpPr>
          <p:cNvPr id="161" name="Google Shape;161;p20"/>
          <p:cNvSpPr/>
          <p:nvPr/>
        </p:nvSpPr>
        <p:spPr>
          <a:xfrm>
            <a:off x="1730764" y="3241165"/>
            <a:ext cx="7154400" cy="15438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72000" tIns="36000" rIns="36000" bIns="36000" anchor="ctr" anchorCtr="0">
            <a:noAutofit/>
          </a:bodyPr>
          <a:lstStyle/>
          <a:p>
            <a:pPr marL="360000" marR="0" lvl="0" indent="-304800" algn="l" rtl="0">
              <a:lnSpc>
                <a:spcPct val="100000"/>
              </a:lnSpc>
              <a:spcBef>
                <a:spcPts val="0"/>
              </a:spcBef>
              <a:spcAft>
                <a:spcPts val="0"/>
              </a:spcAft>
              <a:buClr>
                <a:srgbClr val="1F1F1F"/>
              </a:buClr>
              <a:buSzPts val="1200"/>
              <a:buFont typeface="Open Sans"/>
              <a:buAutoNum type="arabicPeriod"/>
            </a:pPr>
            <a:endParaRPr sz="1200" b="0" i="0" u="none" strike="noStrike" cap="none">
              <a:solidFill>
                <a:srgbClr val="1F1F1F"/>
              </a:solidFill>
              <a:latin typeface="Open Sans"/>
              <a:ea typeface="Open Sans"/>
              <a:cs typeface="Open Sans"/>
              <a:sym typeface="Open Sans"/>
            </a:endParaRPr>
          </a:p>
        </p:txBody>
      </p:sp>
      <p:sp>
        <p:nvSpPr>
          <p:cNvPr id="162" name="Google Shape;162;p20"/>
          <p:cNvSpPr/>
          <p:nvPr/>
        </p:nvSpPr>
        <p:spPr>
          <a:xfrm>
            <a:off x="245364" y="3222565"/>
            <a:ext cx="1296900" cy="1543800"/>
          </a:xfrm>
          <a:prstGeom prst="roundRect">
            <a:avLst>
              <a:gd name="adj" fmla="val 16667"/>
            </a:avLst>
          </a:prstGeom>
          <a:solidFill>
            <a:schemeClr val="tx1">
              <a:lumMod val="75000"/>
            </a:schemeClr>
          </a:solidFill>
          <a:ln>
            <a:noFill/>
          </a:ln>
        </p:spPr>
        <p:txBody>
          <a:bodyPr spcFirstLastPara="1" wrap="square" lIns="36000" tIns="36000" rIns="36000" bIns="36000" anchor="ctr" anchorCtr="0">
            <a:noAutofit/>
          </a:bodyPr>
          <a:lstStyle/>
          <a:p>
            <a:pPr marL="0" marR="0" lvl="0" indent="0" algn="ctr" rtl="0">
              <a:lnSpc>
                <a:spcPct val="100000"/>
              </a:lnSpc>
              <a:spcBef>
                <a:spcPts val="0"/>
              </a:spcBef>
              <a:spcAft>
                <a:spcPts val="0"/>
              </a:spcAft>
              <a:buClr>
                <a:srgbClr val="FFFFFF"/>
              </a:buClr>
              <a:buSzPts val="1400"/>
              <a:buFont typeface="Arial"/>
              <a:buNone/>
            </a:pPr>
            <a:r>
              <a:rPr lang="en-GB" sz="1200" b="1" i="0" u="none" strike="noStrike" cap="none" dirty="0">
                <a:solidFill>
                  <a:srgbClr val="FFFFFF"/>
                </a:solidFill>
                <a:latin typeface="Open Sans"/>
                <a:ea typeface="Open Sans"/>
                <a:cs typeface="Open Sans"/>
                <a:sym typeface="Open Sans"/>
              </a:rPr>
              <a:t>What we need to do it well</a:t>
            </a:r>
            <a:endParaRPr sz="1200" b="0" i="0" u="none" strike="noStrike" cap="none" dirty="0">
              <a:solidFill>
                <a:srgbClr val="000000"/>
              </a:solidFill>
              <a:latin typeface="Open Sans"/>
              <a:ea typeface="Open Sans"/>
              <a:cs typeface="Open Sans"/>
              <a:sym typeface="Open Sans"/>
            </a:endParaRPr>
          </a:p>
        </p:txBody>
      </p:sp>
      <p:sp>
        <p:nvSpPr>
          <p:cNvPr id="163" name="Google Shape;163;p20"/>
          <p:cNvSpPr/>
          <p:nvPr/>
        </p:nvSpPr>
        <p:spPr>
          <a:xfrm>
            <a:off x="1720900" y="1459713"/>
            <a:ext cx="7154400" cy="1418400"/>
          </a:xfrm>
          <a:prstGeom prst="roundRect">
            <a:avLst>
              <a:gd name="adj" fmla="val 16667"/>
            </a:avLst>
          </a:prstGeom>
          <a:noFill/>
          <a:ln w="28575" cap="flat" cmpd="sng">
            <a:solidFill>
              <a:schemeClr val="tx1">
                <a:lumMod val="75000"/>
              </a:schemeClr>
            </a:solidFill>
            <a:prstDash val="solid"/>
            <a:round/>
            <a:headEnd type="none" w="sm" len="sm"/>
            <a:tailEnd type="none" w="sm" len="sm"/>
          </a:ln>
        </p:spPr>
        <p:txBody>
          <a:bodyPr spcFirstLastPara="1" wrap="square" lIns="108000" tIns="36000" rIns="36000" bIns="36000" anchor="ctr" anchorCtr="0">
            <a:noAutofit/>
          </a:bodyPr>
          <a:lstStyle/>
          <a:p>
            <a:pPr marL="0" marR="0" lvl="0" indent="0" algn="l" rtl="0">
              <a:lnSpc>
                <a:spcPct val="100000"/>
              </a:lnSpc>
              <a:spcBef>
                <a:spcPts val="0"/>
              </a:spcBef>
              <a:spcAft>
                <a:spcPts val="0"/>
              </a:spcAft>
              <a:buClr>
                <a:srgbClr val="002D62"/>
              </a:buClr>
              <a:buSzPts val="1600"/>
              <a:buFont typeface="Arial"/>
              <a:buNone/>
            </a:pPr>
            <a:endParaRPr sz="1200" b="0" i="0" u="none" strike="noStrike" cap="none">
              <a:solidFill>
                <a:srgbClr val="1F1F1F"/>
              </a:solidFill>
              <a:latin typeface="Open Sans"/>
              <a:ea typeface="Open Sans"/>
              <a:cs typeface="Open Sans"/>
              <a:sym typeface="Open Sans"/>
            </a:endParaRPr>
          </a:p>
        </p:txBody>
      </p:sp>
      <p:sp>
        <p:nvSpPr>
          <p:cNvPr id="2" name="TextBox 1">
            <a:extLst>
              <a:ext uri="{FF2B5EF4-FFF2-40B4-BE49-F238E27FC236}">
                <a16:creationId xmlns:a16="http://schemas.microsoft.com/office/drawing/2014/main" id="{F5B0628D-826C-417D-660F-5AAFD85B41D6}"/>
              </a:ext>
            </a:extLst>
          </p:cNvPr>
          <p:cNvSpPr txBox="1"/>
          <p:nvPr/>
        </p:nvSpPr>
        <p:spPr>
          <a:xfrm>
            <a:off x="1900800" y="1907303"/>
            <a:ext cx="6768000" cy="523220"/>
          </a:xfrm>
          <a:prstGeom prst="rect">
            <a:avLst/>
          </a:prstGeom>
          <a:noFill/>
        </p:spPr>
        <p:txBody>
          <a:bodyPr wrap="square" rtlCol="0">
            <a:spAutoFit/>
          </a:bodyPr>
          <a:lstStyle/>
          <a:p>
            <a:r>
              <a:rPr lang="en-US" dirty="0"/>
              <a:t>Practical support with food, transport, referrals to external agencies/professionals, letters of support, advocacy, training, housing,</a:t>
            </a:r>
            <a:endParaRPr lang="en-AU" dirty="0"/>
          </a:p>
        </p:txBody>
      </p:sp>
      <p:sp>
        <p:nvSpPr>
          <p:cNvPr id="3" name="TextBox 2">
            <a:extLst>
              <a:ext uri="{FF2B5EF4-FFF2-40B4-BE49-F238E27FC236}">
                <a16:creationId xmlns:a16="http://schemas.microsoft.com/office/drawing/2014/main" id="{7329AE12-A2D2-67C5-38EE-54CA04063EAF}"/>
              </a:ext>
            </a:extLst>
          </p:cNvPr>
          <p:cNvSpPr txBox="1"/>
          <p:nvPr/>
        </p:nvSpPr>
        <p:spPr>
          <a:xfrm>
            <a:off x="1910664" y="3612245"/>
            <a:ext cx="6768000" cy="738664"/>
          </a:xfrm>
          <a:prstGeom prst="rect">
            <a:avLst/>
          </a:prstGeom>
          <a:noFill/>
        </p:spPr>
        <p:txBody>
          <a:bodyPr wrap="square" rtlCol="0">
            <a:spAutoFit/>
          </a:bodyPr>
          <a:lstStyle/>
          <a:p>
            <a:r>
              <a:rPr lang="en-US" dirty="0"/>
              <a:t>Vehicle, finance (funding/grants), donations, administration, knowledge of services, good rapport between services and agencies, referral pathways out and in, training, enough staffing (qualified)</a:t>
            </a:r>
            <a:endParaRPr lang="en-AU" dirty="0"/>
          </a:p>
        </p:txBody>
      </p:sp>
      <p:pic>
        <p:nvPicPr>
          <p:cNvPr id="4" name="Picture 3" descr="A logo with black text&#10;&#10;Description automatically generated">
            <a:extLst>
              <a:ext uri="{FF2B5EF4-FFF2-40B4-BE49-F238E27FC236}">
                <a16:creationId xmlns:a16="http://schemas.microsoft.com/office/drawing/2014/main" id="{405A3B7B-60E8-87AE-6C28-C2534FBA5815}"/>
              </a:ext>
            </a:extLst>
          </p:cNvPr>
          <p:cNvPicPr>
            <a:picLocks noChangeAspect="1"/>
          </p:cNvPicPr>
          <p:nvPr/>
        </p:nvPicPr>
        <p:blipFill>
          <a:blip r:embed="rId3"/>
          <a:stretch>
            <a:fillRect/>
          </a:stretch>
        </p:blipFill>
        <p:spPr>
          <a:xfrm>
            <a:off x="8361558" y="4862945"/>
            <a:ext cx="782441" cy="280555"/>
          </a:xfrm>
          <a:prstGeom prst="rect">
            <a:avLst/>
          </a:prstGeom>
        </p:spPr>
      </p:pic>
    </p:spTree>
  </p:cSld>
  <p:clrMapOvr>
    <a:masterClrMapping/>
  </p:clrMapOvr>
</p:sld>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09A4E91C1A054EA566380B8E677386" ma:contentTypeVersion="4" ma:contentTypeDescription="Create a new document." ma:contentTypeScope="" ma:versionID="0737eff856a09c1ec5fa1726c9bba2c1">
  <xsd:schema xmlns:xsd="http://www.w3.org/2001/XMLSchema" xmlns:xs="http://www.w3.org/2001/XMLSchema" xmlns:p="http://schemas.microsoft.com/office/2006/metadata/properties" xmlns:ns2="d77eefce-9e82-4e5b-b712-ba5fb1e80bbe" targetNamespace="http://schemas.microsoft.com/office/2006/metadata/properties" ma:root="true" ma:fieldsID="4e8ca9baca1cc05c83e6e5be0dd03e8b" ns2:_="">
    <xsd:import namespace="d77eefce-9e82-4e5b-b712-ba5fb1e80bb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7eefce-9e82-4e5b-b712-ba5fb1e80b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B938C6-923F-4C7B-9139-27AB115AD330}">
  <ds:schemaRefs>
    <ds:schemaRef ds:uri="d77eefce-9e82-4e5b-b712-ba5fb1e80bb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55311D8-0AAA-4D96-A0DE-D19F857EB999}">
  <ds:schemaRefs>
    <ds:schemaRef ds:uri="http://schemas.microsoft.com/office/infopath/2007/PartnerControls"/>
    <ds:schemaRef ds:uri="http://www.w3.org/XML/1998/namespace"/>
    <ds:schemaRef ds:uri="http://schemas.microsoft.com/office/2006/metadata/properties"/>
    <ds:schemaRef ds:uri="http://purl.org/dc/terms/"/>
    <ds:schemaRef ds:uri="d77eefce-9e82-4e5b-b712-ba5fb1e80bbe"/>
    <ds:schemaRef ds:uri="http://purl.org/dc/elements/1.1/"/>
    <ds:schemaRef ds:uri="http://purl.org/dc/dcmitype/"/>
    <ds:schemaRef ds:uri="http://schemas.openxmlformats.org/package/2006/metadata/core-properties"/>
    <ds:schemaRef ds:uri="http://schemas.microsoft.com/office/2006/documentManagement/types"/>
  </ds:schemaRefs>
</ds:datastoreItem>
</file>

<file path=customXml/itemProps3.xml><?xml version="1.0" encoding="utf-8"?>
<ds:datastoreItem xmlns:ds="http://schemas.openxmlformats.org/officeDocument/2006/customXml" ds:itemID="{2F3C76DD-BC0A-4596-8CB1-47C548D263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617</TotalTime>
  <Words>3599</Words>
  <Application>Microsoft Office PowerPoint</Application>
  <PresentationFormat>On-screen Show (16:9)</PresentationFormat>
  <Paragraphs>422</Paragraphs>
  <Slides>38</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Open Sans ExtraBold</vt:lpstr>
      <vt:lpstr>Open Sans Light</vt:lpstr>
      <vt:lpstr>Arial</vt:lpstr>
      <vt:lpstr>Open Sans</vt:lpstr>
      <vt:lpstr>Calibri</vt:lpstr>
      <vt:lpstr>Segoe UI</vt:lpstr>
      <vt:lpstr>Lato</vt:lpstr>
      <vt:lpstr>Swiss</vt:lpstr>
      <vt:lpstr>Strategic Planning Framework</vt:lpstr>
      <vt:lpstr>Strategic Planning Framework</vt:lpstr>
      <vt:lpstr>Overview of Strategic Planning Framework</vt:lpstr>
      <vt:lpstr>Vision &amp; Mission</vt:lpstr>
      <vt:lpstr>PowerPoint Presentation</vt:lpstr>
      <vt:lpstr>Key Roles</vt:lpstr>
      <vt:lpstr>These external attributes are the Key Roles that we can contribute to the broader vision</vt:lpstr>
      <vt:lpstr>PowerPoint Presentation</vt:lpstr>
      <vt:lpstr>(a) Provide relief and practical assistance to Indigenous men, women and children who are adversely affected and disadvantaged by poverty, sickness, suffering, distress, misfortune, disability or helplessness</vt:lpstr>
      <vt:lpstr>(b) Deliver practical care and relief programs to alleviate the suffering of target groups in Indigenous communities, including long-term unemployed, youth at risk of addiction or harmful activities, women who have experienced domestic violence and children who have dropped out of regular school</vt:lpstr>
      <vt:lpstr>(c) Empower Indigenous men, women and young people across Australia to transform their communities, rise to their full potential and achieve their hopes and destinies by establishing a centre of excellence and integrity, where people of all ages, backgrounds, cultures and needs come together to learn, grow, network and benefit culturally sensitive, spiritual and practical training programs</vt:lpstr>
      <vt:lpstr>(d) Raise and support a generation of dedicated and effective leaders in Indigenous communities across the nation and beyond; men and women who will take the lead in transforming their communities and enhancing the quality of life for all their people</vt:lpstr>
      <vt:lpstr>(e) Make a significant contribution to closing the gap between Indigenous and non-Indigenous Australians in the areas of health and fitness, life expectancy, economic prosperity, family lifestyle, education and employment</vt:lpstr>
      <vt:lpstr>(f) Design and deliver a culturally appropriate life-skills program that enables disadvantage Indigenous men, women, and young people to build their self-worth and to achieve their hopes and dreams through education and stable employment</vt:lpstr>
      <vt:lpstr>(g) Reduce the incidence of domestic violence and family dysfunction and breakdown among Indigenous people and communities by strengthening the family unit through focused training in home management, personal finance, communication skills, conflict resolution and relationship building across generations</vt:lpstr>
      <vt:lpstr>(h) Connect with disadvantaged and at-risk Indigenous children and young people and mentor them into pathways to training, employment and a healthy lifestyle</vt:lpstr>
      <vt:lpstr>(i) Support the creation of enterprises and small businesses that will empower Indigenous men and women to move away from welfare dependency and generate income for the well-being of themselves and families</vt:lpstr>
      <vt:lpstr>(j) Establish, operate and provide training in media facilities (including but not limited to radio, television, internet, publications, performing arts and production studios) for the purpose of promoting and presenting the Indigenous Australian cultural heritage, performing and visual recordings and other resource materials</vt:lpstr>
      <vt:lpstr>(k) Establish a creative arts program that will promote cultural dance, drama, music, dress, story-telling, Aboriginal and Torres Strait Islander languages, crafts and design, techniques and tools</vt:lpstr>
      <vt:lpstr>(l) Conduct fund-raising programs, campaigns and submissions, including applications to the government, corporate and philanthropic sectors, for the purpose of generating financial and other resources to be applied to the community development and training programs and to the relief of poverty and suffering, as outlined in subsections (a) to (k) above</vt:lpstr>
      <vt:lpstr>Action Framework</vt:lpstr>
      <vt:lpstr>The Action Framework consists of three distinct sections</vt:lpstr>
      <vt:lpstr>Section 1 deals with alignment to vision &amp; purpose</vt:lpstr>
      <vt:lpstr>Section 1 deals with alignment to vision &amp; purpose</vt:lpstr>
      <vt:lpstr>Section 2 centres on impact</vt:lpstr>
      <vt:lpstr>Section 2 centres on impact</vt:lpstr>
      <vt:lpstr>Section 3 reflects on our unique roles</vt:lpstr>
      <vt:lpstr>Section 3 reflects on our unique roles</vt:lpstr>
      <vt:lpstr>Section 3 reflects on our unique roles</vt:lpstr>
      <vt:lpstr>How will the Action Framework work in practice?</vt:lpstr>
      <vt:lpstr>Capabilities</vt:lpstr>
      <vt:lpstr>These capabilities are the internal systems, assets and  infrastructure that we require to be effective</vt:lpstr>
      <vt:lpstr>Building: Providing a building to cater for internal &amp; external programs &amp; events </vt:lpstr>
      <vt:lpstr>Resources:  Supplying, maintaining and keeping up to date resources.                         Internal operating systems  </vt:lpstr>
      <vt:lpstr>Legacy, History &amp; Integrity: Proven success and longevity of our building and           successful programs. </vt:lpstr>
      <vt:lpstr>Network/Partners:  Building new and continuing current relationships with                                        community stakeholders  </vt:lpstr>
      <vt:lpstr>Management &amp; Staff: The Board, Managers &amp; Staff </vt:lpstr>
      <vt:lpstr>Programs: Targeted training &amp; programs that address specific needs internally                       and Externally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Planning Framework</dc:title>
  <cp:lastModifiedBy>Edward Lampton</cp:lastModifiedBy>
  <cp:revision>7</cp:revision>
  <dcterms:modified xsi:type="dcterms:W3CDTF">2024-06-12T06:15:58Z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0x010100AF09A4E91C1A054EA566380B8E677386</vt:lpwstr>
  </property>
</Properties>
</file>